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60" r:id="rId3"/>
    <p:sldId id="263" r:id="rId4"/>
    <p:sldId id="264" r:id="rId5"/>
    <p:sldId id="265" r:id="rId6"/>
    <p:sldId id="266" r:id="rId7"/>
    <p:sldId id="320" r:id="rId8"/>
    <p:sldId id="268" r:id="rId9"/>
    <p:sldId id="271" r:id="rId10"/>
    <p:sldId id="273" r:id="rId11"/>
    <p:sldId id="274" r:id="rId12"/>
    <p:sldId id="275" r:id="rId13"/>
    <p:sldId id="321" r:id="rId14"/>
    <p:sldId id="276" r:id="rId15"/>
    <p:sldId id="278" r:id="rId16"/>
    <p:sldId id="279" r:id="rId17"/>
    <p:sldId id="280" r:id="rId18"/>
    <p:sldId id="281" r:id="rId19"/>
    <p:sldId id="283" r:id="rId20"/>
    <p:sldId id="284" r:id="rId21"/>
    <p:sldId id="285" r:id="rId22"/>
    <p:sldId id="286" r:id="rId23"/>
    <p:sldId id="287" r:id="rId24"/>
    <p:sldId id="288" r:id="rId25"/>
    <p:sldId id="289" r:id="rId26"/>
    <p:sldId id="290" r:id="rId27"/>
    <p:sldId id="291" r:id="rId28"/>
    <p:sldId id="294" r:id="rId29"/>
    <p:sldId id="318" r:id="rId30"/>
    <p:sldId id="295" r:id="rId31"/>
    <p:sldId id="298" r:id="rId32"/>
    <p:sldId id="299" r:id="rId33"/>
    <p:sldId id="300" r:id="rId34"/>
    <p:sldId id="302" r:id="rId35"/>
    <p:sldId id="303" r:id="rId36"/>
    <p:sldId id="322" r:id="rId37"/>
    <p:sldId id="32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141E3-5372-4B99-A652-4BD0A7C0E0BA}" type="datetimeFigureOut">
              <a:rPr lang="en-US" smtClean="0"/>
              <a:t>10/16/2022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36B184-0C93-49DF-A5BD-BDE8580BEDD7}" type="slidenum">
              <a:rPr lang="en-US" smtClean="0"/>
              <a:t>‹#›</a:t>
            </a:fld>
            <a:endParaRPr lang="en-US"/>
          </a:p>
        </p:txBody>
      </p:sp>
    </p:spTree>
    <p:extLst>
      <p:ext uri="{BB962C8B-B14F-4D97-AF65-F5344CB8AC3E}">
        <p14:creationId xmlns:p14="http://schemas.microsoft.com/office/powerpoint/2010/main" val="1274695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660E427D-4CDF-6B2C-E7EE-B633A1749CC4}"/>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376771AC-0D17-A185-F30E-FBA9D713C7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4641136-4B19-C47F-F03B-0ED12F7958F0}"/>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05A8A856-78F2-E5A9-4D7F-AB13833E67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A08D409-D2AC-FAB4-D63E-215DF6C10C78}"/>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0981F88E-FC94-42E9-63FF-DB74366E9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3BE6044A-E47C-669B-692D-33E0A48FB959}"/>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6FE582C3-5C60-C7B8-D6C3-7BF1A1DA00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81E02C9C-50EC-C612-7B44-2129C0A86233}"/>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219C234C-ED58-A4CB-CB54-3F2CCD007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91DB5DC4-6F2A-8B89-39DC-2F8D06531B14}"/>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343BCB5A-43AE-0A07-8DCF-77832AC9EF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9BCBA2C3-683B-8C99-028F-05E357A84BF8}"/>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ECC78E8-DEE5-AA87-8E09-1C53063CE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16F5FCFF-4471-5C4C-89EC-E4F4D3816AEC}"/>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8119888-774F-192A-D3D1-CF94B995E2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83E71D22-639B-EE00-B942-B7C50F7A822C}"/>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5771E29F-3236-5C7A-B3D8-A7C2D6F053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1EE74D24-6033-D401-B6F2-0CE71E0D4C2C}"/>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2AF96569-6316-BBE3-F378-9DE02A5A01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30B8A7AF-5781-C09E-EB72-FF78C2B84ABD}"/>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A4D42A8E-2DB5-0A4B-D13A-B8284CC312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71364E1B-F38C-728E-D069-56B1CD16120D}"/>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5614FC33-011F-4DB7-D2F5-B9ACEBA95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EA6D4959-D000-3C9C-3DC2-50B3A160DF4F}"/>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204307BC-2C61-3118-D3B4-360DBC2676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D85B3C68-0382-E432-D2C3-412E0EF3128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DDA49AFB-A693-CF3E-47C8-36E5016B3D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4D9D849A-7ADE-3883-1C90-AC7CFB5D5B00}"/>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D1385766-7685-D3A7-87CA-34AEE74B12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DF5BA944-14BF-EC60-8E6C-2A37645133A5}"/>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CC9155FA-FBE4-F29B-D156-C8092C7CCA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2DE0BA2-2193-ECEE-377C-E770C698B1C7}"/>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0107C9D4-0503-F25E-EBB5-4B566AC92A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94A71F9-EF4E-1939-984D-2B0170837985}"/>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340F0809-4724-F06C-5F7A-6E19C1D953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31C43F3F-B1B0-9129-11A3-A103AC4421FA}"/>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12FCB972-0576-B350-F6A8-6E8A841797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31E375CB-853F-EF64-B46E-8FCACDF7DD97}"/>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F522919C-DEC3-9F28-8685-425E5628D9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D4424250-C79B-66F2-E707-965BFE298511}"/>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858991B5-A745-5086-847F-4EF32A042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66F51AAF-D116-AD94-86B6-61F101F62D67}"/>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831E1FFC-12EE-7ECF-4CAC-015EC5CEB2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FA684797-2CD7-4871-5D4B-A57A2246D7D1}"/>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23D979C6-B28F-24BF-6A46-C05B4ABA2C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C0B5774F-88C6-FEA8-E360-91A44BFF7284}"/>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B3D4337E-316A-6319-14F0-6140CFC1A4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4645B6AC-F5AB-6CAF-A281-4403DF5C1C04}"/>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AB46917B-D9F1-FE5A-652D-8EB941A1AF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DED1EE38-346C-1206-4188-B3D44E448A07}"/>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EF26D0D0-39B5-797A-98DB-E7E3126BB8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0A1C6B69-29F3-C894-3F63-6EC700D17234}"/>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F41CF37F-30D5-CC6C-05A9-E2E462A1A0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B847254-2D90-892F-74E8-7EBAC9064FB2}"/>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E23F92B4-1930-2F27-C45F-9C40C58321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6A47355B-F3F2-6E81-618C-CD7731253EBC}"/>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0329FBBB-8A68-3B0A-5589-65735E71FC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5178C5A-4B95-D63D-5043-BF71805BEF59}"/>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9F11F504-80EA-7186-C23B-34F6F9F16B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EB8094A-0356-8B9F-A7DE-5F4EE943DA95}"/>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A4864068-4669-AE8C-636B-13418B5933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CF68E6B-EE98-DE3C-BE59-1396127D4A00}"/>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19A37E74-FF07-0291-CCED-8DDF5235B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609379E-83BC-8013-36AF-6132D03F08CD}"/>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E6372E0C-DD86-1708-53F8-B67D07D36E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5A8D586-C9D4-46B3-93D1-F116D3EE16BD}" type="datetimeFigureOut">
              <a:rPr lang="en-US" smtClean="0"/>
              <a:t>10/16/2022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84F8BCA8-3270-460E-9251-3B8C6D5825A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510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8D586-C9D4-46B3-93D1-F116D3EE16BD}" type="datetimeFigureOut">
              <a:rPr lang="en-US" smtClean="0"/>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F8BCA8-3270-460E-9251-3B8C6D5825A1}" type="slidenum">
              <a:rPr lang="en-US" smtClean="0"/>
              <a:t>‹#›</a:t>
            </a:fld>
            <a:endParaRPr lang="en-US"/>
          </a:p>
        </p:txBody>
      </p:sp>
    </p:spTree>
    <p:extLst>
      <p:ext uri="{BB962C8B-B14F-4D97-AF65-F5344CB8AC3E}">
        <p14:creationId xmlns:p14="http://schemas.microsoft.com/office/powerpoint/2010/main" val="79590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A8D586-C9D4-46B3-93D1-F116D3EE16BD}"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8BCA8-3270-460E-9251-3B8C6D5825A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920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A8D586-C9D4-46B3-93D1-F116D3EE16BD}"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8BCA8-3270-460E-9251-3B8C6D5825A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8715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A8D586-C9D4-46B3-93D1-F116D3EE16BD}"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8BCA8-3270-460E-9251-3B8C6D5825A1}" type="slidenum">
              <a:rPr lang="en-US" smtClean="0"/>
              <a:t>‹#›</a:t>
            </a:fld>
            <a:endParaRPr lang="en-US"/>
          </a:p>
        </p:txBody>
      </p:sp>
    </p:spTree>
    <p:extLst>
      <p:ext uri="{BB962C8B-B14F-4D97-AF65-F5344CB8AC3E}">
        <p14:creationId xmlns:p14="http://schemas.microsoft.com/office/powerpoint/2010/main" val="2777665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A8D586-C9D4-46B3-93D1-F116D3EE16BD}"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8BCA8-3270-460E-9251-3B8C6D5825A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0460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A8D586-C9D4-46B3-93D1-F116D3EE16BD}"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8BCA8-3270-460E-9251-3B8C6D5825A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0034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A8D586-C9D4-46B3-93D1-F116D3EE16BD}"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8BCA8-3270-460E-9251-3B8C6D5825A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1093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A8D586-C9D4-46B3-93D1-F116D3EE16BD}"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8BCA8-3270-460E-9251-3B8C6D5825A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458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2350" y="1655231"/>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330198"/>
            <a:ext cx="9601196" cy="1303867"/>
          </a:xfrm>
        </p:spPr>
        <p:txBody>
          <a:bodyPr/>
          <a:lstStyle/>
          <a:p>
            <a:r>
              <a:rPr lang="en-US"/>
              <a:t>Click to edit Master title style</a:t>
            </a:r>
            <a:endParaRPr lang="en-US" dirty="0"/>
          </a:p>
        </p:txBody>
      </p:sp>
      <p:sp>
        <p:nvSpPr>
          <p:cNvPr id="3" name="Content Placeholder 2"/>
          <p:cNvSpPr>
            <a:spLocks noGrp="1"/>
          </p:cNvSpPr>
          <p:nvPr>
            <p:ph idx="1"/>
          </p:nvPr>
        </p:nvSpPr>
        <p:spPr>
          <a:xfrm>
            <a:off x="1295401" y="1811215"/>
            <a:ext cx="9601196" cy="40646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A8D586-C9D4-46B3-93D1-F116D3EE16BD}"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8BCA8-3270-460E-9251-3B8C6D5825A1}" type="slidenum">
              <a:rPr lang="en-US" smtClean="0"/>
              <a:t>‹#›</a:t>
            </a:fld>
            <a:endParaRPr lang="en-US"/>
          </a:p>
        </p:txBody>
      </p:sp>
    </p:spTree>
    <p:extLst>
      <p:ext uri="{BB962C8B-B14F-4D97-AF65-F5344CB8AC3E}">
        <p14:creationId xmlns:p14="http://schemas.microsoft.com/office/powerpoint/2010/main" val="131039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A8D586-C9D4-46B3-93D1-F116D3EE16BD}"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8BCA8-3270-460E-9251-3B8C6D5825A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5533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95401" y="167823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335618"/>
            <a:ext cx="9601196"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1738037"/>
            <a:ext cx="4718304" cy="41324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1738037"/>
            <a:ext cx="4718304" cy="41324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8D586-C9D4-46B3-93D1-F116D3EE16BD}" type="datetimeFigureOut">
              <a:rPr lang="en-US" smtClean="0"/>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F8BCA8-3270-460E-9251-3B8C6D5825A1}" type="slidenum">
              <a:rPr lang="en-US" smtClean="0"/>
              <a:t>‹#›</a:t>
            </a:fld>
            <a:endParaRPr lang="en-US"/>
          </a:p>
        </p:txBody>
      </p:sp>
    </p:spTree>
    <p:extLst>
      <p:ext uri="{BB962C8B-B14F-4D97-AF65-F5344CB8AC3E}">
        <p14:creationId xmlns:p14="http://schemas.microsoft.com/office/powerpoint/2010/main" val="345336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80072" y="373509"/>
            <a:ext cx="9601196" cy="1303867"/>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1884056"/>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460318"/>
            <a:ext cx="4718304" cy="34155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8294" y="1884056"/>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2460318"/>
            <a:ext cx="4718304" cy="34155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8D586-C9D4-46B3-93D1-F116D3EE16BD}" type="datetimeFigureOut">
              <a:rPr lang="en-US" smtClean="0"/>
              <a:t>10/16/2022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F8BCA8-3270-460E-9251-3B8C6D5825A1}" type="slidenum">
              <a:rPr lang="en-US" smtClean="0"/>
              <a:t>‹#›</a:t>
            </a:fld>
            <a:endParaRPr lang="en-US"/>
          </a:p>
        </p:txBody>
      </p:sp>
      <p:cxnSp>
        <p:nvCxnSpPr>
          <p:cNvPr id="18" name="Straight Connector 17"/>
          <p:cNvCxnSpPr/>
          <p:nvPr/>
        </p:nvCxnSpPr>
        <p:spPr>
          <a:xfrm>
            <a:off x="1392351" y="167737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92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A8D586-C9D4-46B3-93D1-F116D3EE16BD}" type="datetimeFigureOut">
              <a:rPr lang="en-US" smtClean="0"/>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F8BCA8-3270-460E-9251-3B8C6D5825A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2694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A8D586-C9D4-46B3-93D1-F116D3EE16BD}" type="datetimeFigureOut">
              <a:rPr lang="en-US" smtClean="0"/>
              <a:t>10/16/2022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F8BCA8-3270-460E-9251-3B8C6D5825A1}" type="slidenum">
              <a:rPr lang="en-US" smtClean="0"/>
              <a:t>‹#›</a:t>
            </a:fld>
            <a:endParaRPr lang="en-US"/>
          </a:p>
        </p:txBody>
      </p:sp>
    </p:spTree>
    <p:extLst>
      <p:ext uri="{BB962C8B-B14F-4D97-AF65-F5344CB8AC3E}">
        <p14:creationId xmlns:p14="http://schemas.microsoft.com/office/powerpoint/2010/main" val="543399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8D586-C9D4-46B3-93D1-F116D3EE16BD}" type="datetimeFigureOut">
              <a:rPr lang="en-US" smtClean="0"/>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F8BCA8-3270-460E-9251-3B8C6D5825A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8767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8D586-C9D4-46B3-93D1-F116D3EE16BD}" type="datetimeFigureOut">
              <a:rPr lang="en-US" smtClean="0"/>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F8BCA8-3270-460E-9251-3B8C6D5825A1}" type="slidenum">
              <a:rPr lang="en-US" smtClean="0"/>
              <a:t>‹#›</a:t>
            </a:fld>
            <a:endParaRPr lang="en-US"/>
          </a:p>
        </p:txBody>
      </p:sp>
    </p:spTree>
    <p:extLst>
      <p:ext uri="{BB962C8B-B14F-4D97-AF65-F5344CB8AC3E}">
        <p14:creationId xmlns:p14="http://schemas.microsoft.com/office/powerpoint/2010/main" val="570453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8" name="Picture 7" descr="HD-PanelContent.png"/>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431225" y="-409804"/>
            <a:ext cx="12999459" cy="7729276"/>
          </a:xfrm>
          <a:prstGeom prst="rect">
            <a:avLst/>
          </a:prstGeom>
        </p:spPr>
      </p:pic>
      <p:sp>
        <p:nvSpPr>
          <p:cNvPr id="9" name="Rectangle 8"/>
          <p:cNvSpPr/>
          <p:nvPr/>
        </p:nvSpPr>
        <p:spPr>
          <a:xfrm>
            <a:off x="219807" y="272562"/>
            <a:ext cx="11702561" cy="635683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43234" y="3117585"/>
            <a:ext cx="828932" cy="683647"/>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09488" y="3117585"/>
            <a:ext cx="828932" cy="683647"/>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A8D586-C9D4-46B3-93D1-F116D3EE16BD}" type="datetimeFigureOut">
              <a:rPr lang="en-US" smtClean="0"/>
              <a:t>10/16/2022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F8BCA8-3270-460E-9251-3B8C6D5825A1}" type="slidenum">
              <a:rPr lang="en-US" smtClean="0"/>
              <a:t>‹#›</a:t>
            </a:fld>
            <a:endParaRPr lang="en-US"/>
          </a:p>
        </p:txBody>
      </p:sp>
    </p:spTree>
    <p:extLst>
      <p:ext uri="{BB962C8B-B14F-4D97-AF65-F5344CB8AC3E}">
        <p14:creationId xmlns:p14="http://schemas.microsoft.com/office/powerpoint/2010/main" val="391405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44DA-76E6-9199-F9EA-E44F57C55694}"/>
              </a:ext>
            </a:extLst>
          </p:cNvPr>
          <p:cNvSpPr>
            <a:spLocks noGrp="1"/>
          </p:cNvSpPr>
          <p:nvPr>
            <p:ph type="ctrTitle"/>
          </p:nvPr>
        </p:nvSpPr>
        <p:spPr/>
        <p:txBody>
          <a:bodyPr/>
          <a:lstStyle/>
          <a:p>
            <a:pPr eaLnBrk="1" hangingPunct="1"/>
            <a:r>
              <a:rPr lang="en-US" altLang="en-US" sz="4400" b="1" dirty="0">
                <a:solidFill>
                  <a:schemeClr val="tx1"/>
                </a:solidFill>
              </a:rPr>
              <a:t>The System Unit:</a:t>
            </a:r>
            <a:br>
              <a:rPr lang="en-US" altLang="en-US" sz="4400" b="1" dirty="0">
                <a:solidFill>
                  <a:schemeClr val="tx1"/>
                </a:solidFill>
              </a:rPr>
            </a:br>
            <a:r>
              <a:rPr lang="en-US" altLang="en-US" sz="4400" b="1" dirty="0">
                <a:solidFill>
                  <a:schemeClr val="tx1"/>
                </a:solidFill>
              </a:rPr>
              <a:t>Processing and Memory</a:t>
            </a:r>
            <a:endParaRPr lang="en-US" sz="4400" dirty="0">
              <a:solidFill>
                <a:schemeClr val="tx1"/>
              </a:solidFill>
            </a:endParaRPr>
          </a:p>
        </p:txBody>
      </p:sp>
      <p:sp>
        <p:nvSpPr>
          <p:cNvPr id="3" name="Subtitle 2">
            <a:extLst>
              <a:ext uri="{FF2B5EF4-FFF2-40B4-BE49-F238E27FC236}">
                <a16:creationId xmlns:a16="http://schemas.microsoft.com/office/drawing/2014/main" id="{ABCB0024-FAC9-9216-42EA-C0C353378534}"/>
              </a:ext>
            </a:extLst>
          </p:cNvPr>
          <p:cNvSpPr>
            <a:spLocks noGrp="1"/>
          </p:cNvSpPr>
          <p:nvPr>
            <p:ph type="subTitle" idx="1"/>
          </p:nvPr>
        </p:nvSpPr>
        <p:spPr/>
        <p:txBody>
          <a:bodyPr/>
          <a:lstStyle/>
          <a:p>
            <a:r>
              <a:rPr lang="en-US" dirty="0" err="1"/>
              <a:t>K.N.Toosi</a:t>
            </a:r>
            <a:endParaRPr lang="en-US" dirty="0"/>
          </a:p>
          <a:p>
            <a:r>
              <a:rPr lang="en-US" dirty="0"/>
              <a:t>Fall 2022</a:t>
            </a:r>
          </a:p>
        </p:txBody>
      </p:sp>
    </p:spTree>
    <p:extLst>
      <p:ext uri="{BB962C8B-B14F-4D97-AF65-F5344CB8AC3E}">
        <p14:creationId xmlns:p14="http://schemas.microsoft.com/office/powerpoint/2010/main" val="3259569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1">
            <a:extLst>
              <a:ext uri="{FF2B5EF4-FFF2-40B4-BE49-F238E27FC236}">
                <a16:creationId xmlns:a16="http://schemas.microsoft.com/office/drawing/2014/main" id="{1DC4DBFA-451B-AB52-6CCB-E3C1D74CA0C4}"/>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52FD9242-5997-4BB4-83D0-95384E05BB9A}" type="slidenum">
              <a:rPr lang="en-US" altLang="en-US" sz="1200">
                <a:solidFill>
                  <a:schemeClr val="bg1"/>
                </a:solidFill>
              </a:rPr>
              <a:pPr algn="r" eaLnBrk="1" hangingPunct="1"/>
              <a:t>10</a:t>
            </a:fld>
            <a:endParaRPr lang="en-US" altLang="en-US" sz="1200">
              <a:solidFill>
                <a:schemeClr val="bg1"/>
              </a:solidFill>
            </a:endParaRPr>
          </a:p>
        </p:txBody>
      </p:sp>
      <p:sp>
        <p:nvSpPr>
          <p:cNvPr id="14339" name="Title 1">
            <a:extLst>
              <a:ext uri="{FF2B5EF4-FFF2-40B4-BE49-F238E27FC236}">
                <a16:creationId xmlns:a16="http://schemas.microsoft.com/office/drawing/2014/main" id="{AB57A2A3-F610-6537-5F78-0EA7372B58BF}"/>
              </a:ext>
            </a:extLst>
          </p:cNvPr>
          <p:cNvSpPr>
            <a:spLocks noGrp="1"/>
          </p:cNvSpPr>
          <p:nvPr>
            <p:ph type="title" idx="4294967295"/>
          </p:nvPr>
        </p:nvSpPr>
        <p:spPr>
          <a:xfrm>
            <a:off x="2459038" y="296864"/>
            <a:ext cx="7885112" cy="719137"/>
          </a:xfrm>
        </p:spPr>
        <p:txBody>
          <a:bodyPr anchor="b"/>
          <a:lstStyle/>
          <a:p>
            <a:pPr eaLnBrk="1" hangingPunct="1"/>
            <a:r>
              <a:rPr lang="en-US" altLang="en-US" sz="2800"/>
              <a:t>Representing Programs: Machine Language</a:t>
            </a:r>
          </a:p>
        </p:txBody>
      </p:sp>
      <p:sp>
        <p:nvSpPr>
          <p:cNvPr id="45059" name="Content Placeholder 2">
            <a:extLst>
              <a:ext uri="{FF2B5EF4-FFF2-40B4-BE49-F238E27FC236}">
                <a16:creationId xmlns:a16="http://schemas.microsoft.com/office/drawing/2014/main" id="{DEFACEFC-C036-5305-8142-F5E3E354A8E4}"/>
              </a:ext>
            </a:extLst>
          </p:cNvPr>
          <p:cNvSpPr>
            <a:spLocks noGrp="1"/>
          </p:cNvSpPr>
          <p:nvPr>
            <p:ph idx="4294967295"/>
          </p:nvPr>
        </p:nvSpPr>
        <p:spPr>
          <a:xfrm>
            <a:off x="1401933" y="1769532"/>
            <a:ext cx="9601196" cy="3318936"/>
          </a:xfrm>
        </p:spPr>
        <p:txBody>
          <a:bodyPr/>
          <a:lstStyle/>
          <a:p>
            <a:pPr eaLnBrk="1" hangingPunct="1">
              <a:lnSpc>
                <a:spcPct val="90000"/>
              </a:lnSpc>
              <a:spcAft>
                <a:spcPct val="20000"/>
              </a:spcAft>
            </a:pPr>
            <a:r>
              <a:rPr lang="en-US" altLang="en-US" dirty="0">
                <a:cs typeface="Times New Roman" panose="02020603050405020304" pitchFamily="18" charset="0"/>
              </a:rPr>
              <a:t>Machine language: Binary-based language for representing computer programs the computer can execute directly</a:t>
            </a:r>
          </a:p>
          <a:p>
            <a:pPr lvl="1" eaLnBrk="1" hangingPunct="1">
              <a:lnSpc>
                <a:spcPct val="90000"/>
              </a:lnSpc>
              <a:spcAft>
                <a:spcPct val="20000"/>
              </a:spcAft>
            </a:pPr>
            <a:r>
              <a:rPr lang="en-US" altLang="en-US" dirty="0">
                <a:cs typeface="Times New Roman" panose="02020603050405020304" pitchFamily="18" charset="0"/>
              </a:rPr>
              <a:t>Early programs were written in machine language. </a:t>
            </a:r>
          </a:p>
          <a:p>
            <a:pPr lvl="1" eaLnBrk="1" hangingPunct="1">
              <a:lnSpc>
                <a:spcPct val="90000"/>
              </a:lnSpc>
              <a:spcAft>
                <a:spcPct val="20000"/>
              </a:spcAft>
            </a:pPr>
            <a:r>
              <a:rPr lang="en-US" altLang="en-US" dirty="0">
                <a:cs typeface="Times New Roman" panose="02020603050405020304" pitchFamily="18" charset="0"/>
              </a:rPr>
              <a:t>Today’s programs still need to be translated into machine language in order to be understood by the computer</a:t>
            </a:r>
            <a:endParaRPr lang="en-US" altLang="en-US" dirty="0"/>
          </a:p>
          <a:p>
            <a:pPr eaLnBrk="1" hangingPunct="1">
              <a:lnSpc>
                <a:spcPct val="90000"/>
              </a:lnSpc>
              <a:spcAft>
                <a:spcPct val="20000"/>
              </a:spcAft>
            </a:pPr>
            <a:r>
              <a:rPr lang="en-US" altLang="en-US" dirty="0">
                <a:cs typeface="Times New Roman" panose="02020603050405020304" pitchFamily="18" charset="0"/>
              </a:rPr>
              <a:t>Most programs are written in other programming languages </a:t>
            </a:r>
          </a:p>
          <a:p>
            <a:pPr lvl="1" eaLnBrk="1" hangingPunct="1">
              <a:lnSpc>
                <a:spcPct val="90000"/>
              </a:lnSpc>
              <a:spcAft>
                <a:spcPct val="20000"/>
              </a:spcAft>
            </a:pPr>
            <a:r>
              <a:rPr lang="en-US" altLang="en-US" dirty="0">
                <a:cs typeface="Times New Roman" panose="02020603050405020304" pitchFamily="18" charset="0"/>
              </a:rPr>
              <a:t>Language translators are used to translate the programs into machine language</a:t>
            </a:r>
            <a:endParaRPr lang="en-US"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50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1">
            <a:extLst>
              <a:ext uri="{FF2B5EF4-FFF2-40B4-BE49-F238E27FC236}">
                <a16:creationId xmlns:a16="http://schemas.microsoft.com/office/drawing/2014/main" id="{E6EDC322-3250-FEEC-D519-908489FA893C}"/>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E0DC096C-CA8F-42D3-ADE3-41C126C99569}" type="slidenum">
              <a:rPr lang="en-US" altLang="en-US" sz="1200">
                <a:solidFill>
                  <a:schemeClr val="bg1"/>
                </a:solidFill>
              </a:rPr>
              <a:pPr algn="r" eaLnBrk="1" hangingPunct="1"/>
              <a:t>11</a:t>
            </a:fld>
            <a:endParaRPr lang="en-US" altLang="en-US" sz="1200">
              <a:solidFill>
                <a:schemeClr val="bg1"/>
              </a:solidFill>
            </a:endParaRPr>
          </a:p>
        </p:txBody>
      </p:sp>
      <p:sp>
        <p:nvSpPr>
          <p:cNvPr id="16387" name="Title 1">
            <a:extLst>
              <a:ext uri="{FF2B5EF4-FFF2-40B4-BE49-F238E27FC236}">
                <a16:creationId xmlns:a16="http://schemas.microsoft.com/office/drawing/2014/main" id="{58A94EA5-CCB0-E14A-89BB-C575E33E480E}"/>
              </a:ext>
            </a:extLst>
          </p:cNvPr>
          <p:cNvSpPr>
            <a:spLocks noGrp="1"/>
          </p:cNvSpPr>
          <p:nvPr>
            <p:ph type="title" idx="4294967295"/>
          </p:nvPr>
        </p:nvSpPr>
        <p:spPr>
          <a:xfrm>
            <a:off x="1357545" y="431716"/>
            <a:ext cx="9601196" cy="1303867"/>
          </a:xfrm>
        </p:spPr>
        <p:txBody>
          <a:bodyPr anchor="b"/>
          <a:lstStyle/>
          <a:p>
            <a:pPr eaLnBrk="1" hangingPunct="1"/>
            <a:r>
              <a:rPr lang="en-US" altLang="en-US" sz="2800" dirty="0"/>
              <a:t>Inside the System Unit</a:t>
            </a:r>
          </a:p>
        </p:txBody>
      </p:sp>
      <p:sp>
        <p:nvSpPr>
          <p:cNvPr id="46083" name="Content Placeholder 2">
            <a:extLst>
              <a:ext uri="{FF2B5EF4-FFF2-40B4-BE49-F238E27FC236}">
                <a16:creationId xmlns:a16="http://schemas.microsoft.com/office/drawing/2014/main" id="{F8F12703-7C5B-4728-1150-BECC7C214A7B}"/>
              </a:ext>
            </a:extLst>
          </p:cNvPr>
          <p:cNvSpPr>
            <a:spLocks noGrp="1"/>
          </p:cNvSpPr>
          <p:nvPr>
            <p:ph idx="4294967295"/>
          </p:nvPr>
        </p:nvSpPr>
        <p:spPr/>
        <p:txBody>
          <a:bodyPr/>
          <a:lstStyle/>
          <a:p>
            <a:pPr eaLnBrk="1" hangingPunct="1">
              <a:lnSpc>
                <a:spcPct val="90000"/>
              </a:lnSpc>
              <a:spcAft>
                <a:spcPct val="20000"/>
              </a:spcAft>
            </a:pPr>
            <a:r>
              <a:rPr lang="en-US" altLang="en-US" dirty="0">
                <a:cs typeface="Times New Roman" panose="02020603050405020304" pitchFamily="18" charset="0"/>
              </a:rPr>
              <a:t>System unit: The main case of a computer</a:t>
            </a:r>
          </a:p>
          <a:p>
            <a:pPr lvl="1" eaLnBrk="1" hangingPunct="1">
              <a:lnSpc>
                <a:spcPct val="90000"/>
              </a:lnSpc>
              <a:spcAft>
                <a:spcPct val="20000"/>
              </a:spcAft>
            </a:pPr>
            <a:r>
              <a:rPr lang="en-US" altLang="en-US" dirty="0">
                <a:cs typeface="Times New Roman" panose="02020603050405020304" pitchFamily="18" charset="0"/>
              </a:rPr>
              <a:t>H</a:t>
            </a:r>
            <a:r>
              <a:rPr lang="en-US" altLang="en-US" dirty="0"/>
              <a:t>ouses the processing hardware for a computer</a:t>
            </a:r>
          </a:p>
          <a:p>
            <a:pPr lvl="1" eaLnBrk="1" hangingPunct="1">
              <a:lnSpc>
                <a:spcPct val="90000"/>
              </a:lnSpc>
              <a:spcAft>
                <a:spcPct val="20000"/>
              </a:spcAft>
            </a:pPr>
            <a:r>
              <a:rPr lang="en-US" altLang="en-US" dirty="0"/>
              <a:t>Also contains storage devices, the power supply, and cooling fans</a:t>
            </a:r>
          </a:p>
          <a:p>
            <a:pPr lvl="1" eaLnBrk="1" hangingPunct="1">
              <a:lnSpc>
                <a:spcPct val="90000"/>
              </a:lnSpc>
              <a:spcAft>
                <a:spcPct val="20000"/>
              </a:spcAft>
            </a:pPr>
            <a:r>
              <a:rPr lang="en-US" altLang="en-US" dirty="0"/>
              <a:t>Houses the CPU, memory, interfaces to connect to peripheral devices (printers, </a:t>
            </a:r>
            <a:r>
              <a:rPr lang="en-US" altLang="en-US" dirty="0" err="1"/>
              <a:t>etc</a:t>
            </a:r>
            <a:r>
              <a:rPr lang="en-US" altLang="en-US" dirty="0"/>
              <a:t>), and other components such as CD/DVD drives</a:t>
            </a:r>
          </a:p>
          <a:p>
            <a:pPr lvl="1" eaLnBrk="1" hangingPunct="1">
              <a:lnSpc>
                <a:spcPct val="90000"/>
              </a:lnSpc>
              <a:spcAft>
                <a:spcPct val="20000"/>
              </a:spcAft>
            </a:pPr>
            <a:r>
              <a:rPr lang="en-US" altLang="en-US" dirty="0"/>
              <a:t>With a desktop computer, usually looks like a rectangular box</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60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1">
            <a:extLst>
              <a:ext uri="{FF2B5EF4-FFF2-40B4-BE49-F238E27FC236}">
                <a16:creationId xmlns:a16="http://schemas.microsoft.com/office/drawing/2014/main" id="{0C7446F4-12DB-40B8-7319-601D15B43D6F}"/>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C797B8BF-E318-44CB-9468-C576767472D0}" type="slidenum">
              <a:rPr lang="en-US" altLang="en-US" sz="1200">
                <a:solidFill>
                  <a:schemeClr val="bg1"/>
                </a:solidFill>
              </a:rPr>
              <a:pPr algn="r" eaLnBrk="1" hangingPunct="1"/>
              <a:t>12</a:t>
            </a:fld>
            <a:endParaRPr lang="en-US" altLang="en-US" sz="1200">
              <a:solidFill>
                <a:schemeClr val="bg1"/>
              </a:solidFill>
            </a:endParaRPr>
          </a:p>
        </p:txBody>
      </p:sp>
      <p:sp>
        <p:nvSpPr>
          <p:cNvPr id="17411" name="Title 1">
            <a:extLst>
              <a:ext uri="{FF2B5EF4-FFF2-40B4-BE49-F238E27FC236}">
                <a16:creationId xmlns:a16="http://schemas.microsoft.com/office/drawing/2014/main" id="{86353C03-0067-9778-82DF-3DBC6C2D8ADD}"/>
              </a:ext>
            </a:extLst>
          </p:cNvPr>
          <p:cNvSpPr>
            <a:spLocks noGrp="1"/>
          </p:cNvSpPr>
          <p:nvPr>
            <p:ph type="title" idx="4294967295"/>
          </p:nvPr>
        </p:nvSpPr>
        <p:spPr/>
        <p:txBody>
          <a:bodyPr anchor="b"/>
          <a:lstStyle/>
          <a:p>
            <a:pPr eaLnBrk="1" hangingPunct="1"/>
            <a:r>
              <a:rPr lang="en-US" altLang="en-US" sz="2800"/>
              <a:t>Inside the System Unit</a:t>
            </a:r>
          </a:p>
        </p:txBody>
      </p:sp>
      <p:pic>
        <p:nvPicPr>
          <p:cNvPr id="17412" name="Picture 2">
            <a:extLst>
              <a:ext uri="{FF2B5EF4-FFF2-40B4-BE49-F238E27FC236}">
                <a16:creationId xmlns:a16="http://schemas.microsoft.com/office/drawing/2014/main" id="{F9273047-2366-C52F-C86B-4FC3E5D7E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3332"/>
          <a:stretch>
            <a:fillRect/>
          </a:stretch>
        </p:blipFill>
        <p:spPr bwMode="auto">
          <a:xfrm>
            <a:off x="1097689" y="898170"/>
            <a:ext cx="8513609" cy="50498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413" name="Picture 2">
            <a:extLst>
              <a:ext uri="{FF2B5EF4-FFF2-40B4-BE49-F238E27FC236}">
                <a16:creationId xmlns:a16="http://schemas.microsoft.com/office/drawing/2014/main" id="{E6044159-1FA7-BBF4-749A-920C1D5F2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772" t="77264" r="3477"/>
          <a:stretch>
            <a:fillRect/>
          </a:stretch>
        </p:blipFill>
        <p:spPr bwMode="auto">
          <a:xfrm>
            <a:off x="9607550" y="2442014"/>
            <a:ext cx="1484313" cy="1147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playback_99">
            <a:hlinkClick r:id="" action="ppaction://media"/>
            <a:extLst>
              <a:ext uri="{FF2B5EF4-FFF2-40B4-BE49-F238E27FC236}">
                <a16:creationId xmlns:a16="http://schemas.microsoft.com/office/drawing/2014/main" id="{BF7E5610-B1FC-8D60-C6A9-D17D8219E5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4656" y="907188"/>
            <a:ext cx="10182687" cy="5727761"/>
          </a:xfrm>
          <a:prstGeom prst="rect">
            <a:avLst/>
          </a:prstGeom>
        </p:spPr>
      </p:pic>
      <p:sp>
        <p:nvSpPr>
          <p:cNvPr id="3" name="TextBox 2">
            <a:extLst>
              <a:ext uri="{FF2B5EF4-FFF2-40B4-BE49-F238E27FC236}">
                <a16:creationId xmlns:a16="http://schemas.microsoft.com/office/drawing/2014/main" id="{DA43539E-DC76-2DB8-8962-34888DB92E1A}"/>
              </a:ext>
            </a:extLst>
          </p:cNvPr>
          <p:cNvSpPr txBox="1"/>
          <p:nvPr/>
        </p:nvSpPr>
        <p:spPr>
          <a:xfrm>
            <a:off x="3613212" y="372862"/>
            <a:ext cx="6418556" cy="369332"/>
          </a:xfrm>
          <a:prstGeom prst="rect">
            <a:avLst/>
          </a:prstGeom>
          <a:noFill/>
        </p:spPr>
        <p:txBody>
          <a:bodyPr wrap="square" rtlCol="0">
            <a:spAutoFit/>
          </a:bodyPr>
          <a:lstStyle/>
          <a:p>
            <a:r>
              <a:rPr lang="en-US" dirty="0"/>
              <a:t>From: https://www.youtube.com/watch?v=HB4I2CgkcCo</a:t>
            </a:r>
          </a:p>
        </p:txBody>
      </p:sp>
    </p:spTree>
    <p:extLst>
      <p:ext uri="{BB962C8B-B14F-4D97-AF65-F5344CB8AC3E}">
        <p14:creationId xmlns:p14="http://schemas.microsoft.com/office/powerpoint/2010/main" val="307973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1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1">
            <a:extLst>
              <a:ext uri="{FF2B5EF4-FFF2-40B4-BE49-F238E27FC236}">
                <a16:creationId xmlns:a16="http://schemas.microsoft.com/office/drawing/2014/main" id="{E52FDD21-3680-D0C6-255E-1BB8FE3C9B84}"/>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7DED0414-93EC-46E0-8DE6-5E27A490BAB4}" type="slidenum">
              <a:rPr lang="en-US" altLang="en-US" sz="1200">
                <a:solidFill>
                  <a:schemeClr val="bg1"/>
                </a:solidFill>
              </a:rPr>
              <a:pPr algn="r" eaLnBrk="1" hangingPunct="1"/>
              <a:t>14</a:t>
            </a:fld>
            <a:endParaRPr lang="en-US" altLang="en-US" sz="1200">
              <a:solidFill>
                <a:schemeClr val="bg1"/>
              </a:solidFill>
            </a:endParaRPr>
          </a:p>
        </p:txBody>
      </p:sp>
      <p:sp>
        <p:nvSpPr>
          <p:cNvPr id="18435" name="Title 1">
            <a:extLst>
              <a:ext uri="{FF2B5EF4-FFF2-40B4-BE49-F238E27FC236}">
                <a16:creationId xmlns:a16="http://schemas.microsoft.com/office/drawing/2014/main" id="{CFD59D97-AC7A-7953-8C88-EEE5C9D5AAAD}"/>
              </a:ext>
            </a:extLst>
          </p:cNvPr>
          <p:cNvSpPr>
            <a:spLocks noGrp="1"/>
          </p:cNvSpPr>
          <p:nvPr>
            <p:ph type="title" idx="4294967295"/>
          </p:nvPr>
        </p:nvSpPr>
        <p:spPr>
          <a:xfrm>
            <a:off x="1295402" y="0"/>
            <a:ext cx="9601196" cy="1303867"/>
          </a:xfrm>
        </p:spPr>
        <p:txBody>
          <a:bodyPr anchor="b"/>
          <a:lstStyle/>
          <a:p>
            <a:pPr eaLnBrk="1" hangingPunct="1"/>
            <a:r>
              <a:rPr lang="en-US" altLang="en-US" sz="2800" dirty="0"/>
              <a:t>The Motherboard</a:t>
            </a:r>
          </a:p>
        </p:txBody>
      </p:sp>
      <p:sp>
        <p:nvSpPr>
          <p:cNvPr id="48131" name="Content Placeholder 2">
            <a:extLst>
              <a:ext uri="{FF2B5EF4-FFF2-40B4-BE49-F238E27FC236}">
                <a16:creationId xmlns:a16="http://schemas.microsoft.com/office/drawing/2014/main" id="{3B694B4D-DC00-0C47-21CC-EE9B3F9098E3}"/>
              </a:ext>
            </a:extLst>
          </p:cNvPr>
          <p:cNvSpPr>
            <a:spLocks noGrp="1"/>
          </p:cNvSpPr>
          <p:nvPr>
            <p:ph idx="4294967295"/>
          </p:nvPr>
        </p:nvSpPr>
        <p:spPr>
          <a:xfrm>
            <a:off x="2286694" y="1453621"/>
            <a:ext cx="7885112" cy="4824412"/>
          </a:xfrm>
        </p:spPr>
        <p:txBody>
          <a:bodyPr/>
          <a:lstStyle/>
          <a:p>
            <a:pPr eaLnBrk="1" hangingPunct="1">
              <a:spcBef>
                <a:spcPct val="10000"/>
              </a:spcBef>
              <a:spcAft>
                <a:spcPct val="10000"/>
              </a:spcAft>
            </a:pPr>
            <a:r>
              <a:rPr lang="en-US" altLang="en-US" dirty="0">
                <a:cs typeface="Times New Roman" panose="02020603050405020304" pitchFamily="18" charset="0"/>
              </a:rPr>
              <a:t>Computer chip: A very small pieces of silicon or other semi-conducting material onto which integrated circuits are embedded</a:t>
            </a:r>
          </a:p>
          <a:p>
            <a:pPr eaLnBrk="1" hangingPunct="1">
              <a:spcBef>
                <a:spcPct val="10000"/>
              </a:spcBef>
              <a:spcAft>
                <a:spcPct val="10000"/>
              </a:spcAft>
            </a:pPr>
            <a:r>
              <a:rPr lang="en-US" altLang="en-US" dirty="0">
                <a:cs typeface="Times New Roman" panose="02020603050405020304" pitchFamily="18" charset="0"/>
              </a:rPr>
              <a:t>Circuit board: A thin board containing computer chips and other electronic components</a:t>
            </a:r>
          </a:p>
          <a:p>
            <a:pPr eaLnBrk="1" hangingPunct="1">
              <a:spcBef>
                <a:spcPct val="10000"/>
              </a:spcBef>
              <a:spcAft>
                <a:spcPct val="10000"/>
              </a:spcAft>
            </a:pPr>
            <a:r>
              <a:rPr lang="en-US" altLang="en-US" dirty="0">
                <a:cs typeface="Times New Roman" panose="02020603050405020304" pitchFamily="18" charset="0"/>
              </a:rPr>
              <a:t>Motherboard or system board: The main circuit board inside the system unit</a:t>
            </a:r>
          </a:p>
          <a:p>
            <a:pPr lvl="1" eaLnBrk="1" hangingPunct="1">
              <a:spcBef>
                <a:spcPct val="10000"/>
              </a:spcBef>
              <a:spcAft>
                <a:spcPct val="10000"/>
              </a:spcAft>
            </a:pPr>
            <a:r>
              <a:rPr lang="en-US" altLang="en-US" dirty="0">
                <a:cs typeface="Times New Roman" panose="02020603050405020304" pitchFamily="18" charset="0"/>
              </a:rPr>
              <a:t>All devices must connect to the motherboard</a:t>
            </a:r>
          </a:p>
          <a:p>
            <a:pPr lvl="1" eaLnBrk="1" hangingPunct="1">
              <a:spcBef>
                <a:spcPct val="10000"/>
              </a:spcBef>
              <a:spcAft>
                <a:spcPct val="10000"/>
              </a:spcAft>
            </a:pPr>
            <a:r>
              <a:rPr lang="en-US" altLang="en-US" dirty="0">
                <a:cs typeface="Times New Roman" panose="02020603050405020304" pitchFamily="18" charset="0"/>
              </a:rPr>
              <a:t>External devices (monitors, keyboards, mice, printers) typically connect by plugging into a port exposed through the exterior of the system unit</a:t>
            </a:r>
          </a:p>
          <a:p>
            <a:pPr lvl="1" eaLnBrk="1" hangingPunct="1">
              <a:spcBef>
                <a:spcPct val="10000"/>
              </a:spcBef>
              <a:spcAft>
                <a:spcPct val="10000"/>
              </a:spcAft>
            </a:pPr>
            <a:r>
              <a:rPr lang="en-US" altLang="en-US" dirty="0">
                <a:cs typeface="Times New Roman" panose="02020603050405020304" pitchFamily="18" charset="0"/>
              </a:rPr>
              <a:t>Wireless devices connect through a transceiver or wireless networking technology (like Bluetooth)</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81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81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81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1">
            <a:extLst>
              <a:ext uri="{FF2B5EF4-FFF2-40B4-BE49-F238E27FC236}">
                <a16:creationId xmlns:a16="http://schemas.microsoft.com/office/drawing/2014/main" id="{5723548D-6BC2-A6E1-F9F8-44D8D470957D}"/>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5AC85B23-081B-4CE6-B924-851086EC6C6D}" type="slidenum">
              <a:rPr lang="en-US" altLang="en-US" sz="1200">
                <a:solidFill>
                  <a:schemeClr val="bg1"/>
                </a:solidFill>
              </a:rPr>
              <a:pPr algn="r" eaLnBrk="1" hangingPunct="1"/>
              <a:t>15</a:t>
            </a:fld>
            <a:endParaRPr lang="en-US" altLang="en-US" sz="1200">
              <a:solidFill>
                <a:schemeClr val="bg1"/>
              </a:solidFill>
            </a:endParaRPr>
          </a:p>
        </p:txBody>
      </p:sp>
      <p:sp>
        <p:nvSpPr>
          <p:cNvPr id="19459" name="Title 1">
            <a:extLst>
              <a:ext uri="{FF2B5EF4-FFF2-40B4-BE49-F238E27FC236}">
                <a16:creationId xmlns:a16="http://schemas.microsoft.com/office/drawing/2014/main" id="{F780BD48-C94B-3EA9-BC75-3D3893C60001}"/>
              </a:ext>
            </a:extLst>
          </p:cNvPr>
          <p:cNvSpPr>
            <a:spLocks noGrp="1"/>
          </p:cNvSpPr>
          <p:nvPr>
            <p:ph type="title" idx="4294967295"/>
          </p:nvPr>
        </p:nvSpPr>
        <p:spPr>
          <a:xfrm>
            <a:off x="1295402" y="321214"/>
            <a:ext cx="9601196" cy="537098"/>
          </a:xfrm>
        </p:spPr>
        <p:txBody>
          <a:bodyPr anchor="b"/>
          <a:lstStyle/>
          <a:p>
            <a:pPr eaLnBrk="1" hangingPunct="1"/>
            <a:r>
              <a:rPr lang="en-US" altLang="en-US" sz="2800" dirty="0"/>
              <a:t>The CPU</a:t>
            </a:r>
          </a:p>
        </p:txBody>
      </p:sp>
      <p:sp>
        <p:nvSpPr>
          <p:cNvPr id="50179" name="Content Placeholder 2">
            <a:extLst>
              <a:ext uri="{FF2B5EF4-FFF2-40B4-BE49-F238E27FC236}">
                <a16:creationId xmlns:a16="http://schemas.microsoft.com/office/drawing/2014/main" id="{79591C31-1151-B969-CCB0-ACC890AF26E2}"/>
              </a:ext>
            </a:extLst>
          </p:cNvPr>
          <p:cNvSpPr>
            <a:spLocks noGrp="1"/>
          </p:cNvSpPr>
          <p:nvPr>
            <p:ph idx="4294967295"/>
          </p:nvPr>
        </p:nvSpPr>
        <p:spPr>
          <a:xfrm>
            <a:off x="922516" y="876300"/>
            <a:ext cx="10467534" cy="5105400"/>
          </a:xfrm>
        </p:spPr>
        <p:txBody>
          <a:bodyPr/>
          <a:lstStyle/>
          <a:p>
            <a:pPr eaLnBrk="1" hangingPunct="1">
              <a:lnSpc>
                <a:spcPct val="90000"/>
              </a:lnSpc>
              <a:spcAft>
                <a:spcPct val="20000"/>
              </a:spcAft>
            </a:pPr>
            <a:r>
              <a:rPr lang="en-US" altLang="en-US" dirty="0"/>
              <a:t>Central processing unit (CPU): circuitry and components packaged together and connected directly to the motherboard</a:t>
            </a:r>
          </a:p>
          <a:p>
            <a:pPr lvl="1" eaLnBrk="1" hangingPunct="1">
              <a:lnSpc>
                <a:spcPct val="90000"/>
              </a:lnSpc>
              <a:spcAft>
                <a:spcPct val="20000"/>
              </a:spcAft>
            </a:pPr>
            <a:r>
              <a:rPr lang="en-US" altLang="en-US" dirty="0">
                <a:cs typeface="Times New Roman" panose="02020603050405020304" pitchFamily="18" charset="0"/>
              </a:rPr>
              <a:t>Does the vast majority of processing for a computer</a:t>
            </a:r>
            <a:endParaRPr lang="en-US" altLang="en-US" dirty="0"/>
          </a:p>
          <a:p>
            <a:pPr lvl="1" eaLnBrk="1" hangingPunct="1">
              <a:lnSpc>
                <a:spcPct val="90000"/>
              </a:lnSpc>
              <a:spcAft>
                <a:spcPct val="20000"/>
              </a:spcAft>
            </a:pPr>
            <a:r>
              <a:rPr lang="en-US" altLang="en-US" dirty="0"/>
              <a:t>Also called a processor; called a microprocessor when talking about personal </a:t>
            </a:r>
            <a:r>
              <a:rPr lang="en-US" altLang="en-US" dirty="0" err="1"/>
              <a:t>computesr</a:t>
            </a:r>
            <a:endParaRPr lang="en-US" altLang="en-US" dirty="0"/>
          </a:p>
          <a:p>
            <a:pPr eaLnBrk="1" hangingPunct="1">
              <a:lnSpc>
                <a:spcPct val="90000"/>
              </a:lnSpc>
              <a:spcAft>
                <a:spcPct val="20000"/>
              </a:spcAft>
            </a:pPr>
            <a:r>
              <a:rPr lang="en-US" altLang="en-US" dirty="0"/>
              <a:t>Dual-core CPU: Contains the processing components (cores) of two separate processors on a single CPU</a:t>
            </a:r>
          </a:p>
          <a:p>
            <a:pPr eaLnBrk="1" hangingPunct="1">
              <a:lnSpc>
                <a:spcPct val="90000"/>
              </a:lnSpc>
              <a:spcAft>
                <a:spcPct val="20000"/>
              </a:spcAft>
            </a:pPr>
            <a:r>
              <a:rPr lang="en-US" altLang="en-US" dirty="0"/>
              <a:t>Quad-core CPU: Contains 4 cores</a:t>
            </a:r>
          </a:p>
          <a:p>
            <a:pPr eaLnBrk="1" hangingPunct="1">
              <a:lnSpc>
                <a:spcPct val="90000"/>
              </a:lnSpc>
              <a:spcAft>
                <a:spcPct val="20000"/>
              </a:spcAft>
            </a:pPr>
            <a:r>
              <a:rPr lang="en-US" altLang="en-US" dirty="0"/>
              <a:t>Typically different CPUs for desktop computers, portable computers, servers, mobile devices, consumer devices, etc.</a:t>
            </a:r>
          </a:p>
          <a:p>
            <a:pPr eaLnBrk="1" hangingPunct="1">
              <a:lnSpc>
                <a:spcPct val="90000"/>
              </a:lnSpc>
              <a:spcAft>
                <a:spcPct val="20000"/>
              </a:spcAft>
            </a:pPr>
            <a:r>
              <a:rPr lang="en-US" altLang="en-US" dirty="0"/>
              <a:t>Often made by Intel or AMD</a:t>
            </a:r>
          </a:p>
        </p:txBody>
      </p:sp>
      <p:pic>
        <p:nvPicPr>
          <p:cNvPr id="1026" name="Picture 2" descr="Calvin University CS 112 Lab 10: Shared-Memory Parallelism Using OpenMP">
            <a:extLst>
              <a:ext uri="{FF2B5EF4-FFF2-40B4-BE49-F238E27FC236}">
                <a16:creationId xmlns:a16="http://schemas.microsoft.com/office/drawing/2014/main" id="{4D525FA4-82EF-1E9F-32A8-A783EE0B2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175" y="4484842"/>
            <a:ext cx="6238875" cy="2238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017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1">
            <a:extLst>
              <a:ext uri="{FF2B5EF4-FFF2-40B4-BE49-F238E27FC236}">
                <a16:creationId xmlns:a16="http://schemas.microsoft.com/office/drawing/2014/main" id="{5AA68293-CA50-867B-16C0-1E7D3D83263A}"/>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C57DA269-36CC-4265-8574-0D665BCB5EE8}" type="slidenum">
              <a:rPr lang="en-US" altLang="en-US" sz="1200">
                <a:solidFill>
                  <a:schemeClr val="bg1"/>
                </a:solidFill>
              </a:rPr>
              <a:pPr algn="r" eaLnBrk="1" hangingPunct="1"/>
              <a:t>16</a:t>
            </a:fld>
            <a:endParaRPr lang="en-US" altLang="en-US" sz="1200">
              <a:solidFill>
                <a:schemeClr val="bg1"/>
              </a:solidFill>
            </a:endParaRPr>
          </a:p>
        </p:txBody>
      </p:sp>
      <p:sp>
        <p:nvSpPr>
          <p:cNvPr id="20483" name="Title 1">
            <a:extLst>
              <a:ext uri="{FF2B5EF4-FFF2-40B4-BE49-F238E27FC236}">
                <a16:creationId xmlns:a16="http://schemas.microsoft.com/office/drawing/2014/main" id="{D644E1F4-AB45-D997-95B9-8076F1727FAE}"/>
              </a:ext>
            </a:extLst>
          </p:cNvPr>
          <p:cNvSpPr>
            <a:spLocks noGrp="1"/>
          </p:cNvSpPr>
          <p:nvPr>
            <p:ph type="title" idx="4294967295"/>
          </p:nvPr>
        </p:nvSpPr>
        <p:spPr/>
        <p:txBody>
          <a:bodyPr anchor="b"/>
          <a:lstStyle/>
          <a:p>
            <a:pPr eaLnBrk="1" hangingPunct="1"/>
            <a:r>
              <a:rPr lang="en-US" altLang="en-US" sz="2800"/>
              <a:t>The CPU</a:t>
            </a:r>
          </a:p>
        </p:txBody>
      </p:sp>
      <p:pic>
        <p:nvPicPr>
          <p:cNvPr id="20484" name="Picture 2">
            <a:extLst>
              <a:ext uri="{FF2B5EF4-FFF2-40B4-BE49-F238E27FC236}">
                <a16:creationId xmlns:a16="http://schemas.microsoft.com/office/drawing/2014/main" id="{EBFE63D4-1268-81BF-CC5C-13601C6A8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31" y="433389"/>
            <a:ext cx="5314781" cy="59222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1">
            <a:extLst>
              <a:ext uri="{FF2B5EF4-FFF2-40B4-BE49-F238E27FC236}">
                <a16:creationId xmlns:a16="http://schemas.microsoft.com/office/drawing/2014/main" id="{E4080F0E-62AE-CBEE-81EC-F770D50FD18F}"/>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14A17C13-4C33-4FCF-A083-055FC75DAB70}" type="slidenum">
              <a:rPr lang="en-US" altLang="en-US" sz="1200">
                <a:solidFill>
                  <a:schemeClr val="bg1"/>
                </a:solidFill>
              </a:rPr>
              <a:pPr algn="r" eaLnBrk="1" hangingPunct="1"/>
              <a:t>17</a:t>
            </a:fld>
            <a:endParaRPr lang="en-US" altLang="en-US" sz="1200">
              <a:solidFill>
                <a:schemeClr val="bg1"/>
              </a:solidFill>
            </a:endParaRPr>
          </a:p>
        </p:txBody>
      </p:sp>
      <p:sp>
        <p:nvSpPr>
          <p:cNvPr id="21507" name="Title 1">
            <a:extLst>
              <a:ext uri="{FF2B5EF4-FFF2-40B4-BE49-F238E27FC236}">
                <a16:creationId xmlns:a16="http://schemas.microsoft.com/office/drawing/2014/main" id="{B994F207-DA90-D168-D8BA-958946A4D63B}"/>
              </a:ext>
            </a:extLst>
          </p:cNvPr>
          <p:cNvSpPr>
            <a:spLocks noGrp="1"/>
          </p:cNvSpPr>
          <p:nvPr>
            <p:ph type="title" idx="4294967295"/>
          </p:nvPr>
        </p:nvSpPr>
        <p:spPr/>
        <p:txBody>
          <a:bodyPr anchor="b"/>
          <a:lstStyle/>
          <a:p>
            <a:pPr eaLnBrk="1" hangingPunct="1"/>
            <a:r>
              <a:rPr lang="en-US" altLang="en-US" sz="2800"/>
              <a:t>The CPU</a:t>
            </a:r>
          </a:p>
        </p:txBody>
      </p:sp>
      <p:pic>
        <p:nvPicPr>
          <p:cNvPr id="21508" name="Picture 6" descr="Fig2_9.jpg">
            <a:extLst>
              <a:ext uri="{FF2B5EF4-FFF2-40B4-BE49-F238E27FC236}">
                <a16:creationId xmlns:a16="http://schemas.microsoft.com/office/drawing/2014/main" id="{4F0B7A5E-AB48-7625-20AF-81E133F678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1128" y="674703"/>
            <a:ext cx="9229744" cy="5363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1">
            <a:extLst>
              <a:ext uri="{FF2B5EF4-FFF2-40B4-BE49-F238E27FC236}">
                <a16:creationId xmlns:a16="http://schemas.microsoft.com/office/drawing/2014/main" id="{695000E8-91BD-2A81-4DBD-CCE6978A46E5}"/>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579C7AFE-E1ED-4236-91DF-A5131147A6D6}" type="slidenum">
              <a:rPr lang="en-US" altLang="en-US" sz="1200">
                <a:solidFill>
                  <a:schemeClr val="bg1"/>
                </a:solidFill>
              </a:rPr>
              <a:pPr algn="r" eaLnBrk="1" hangingPunct="1"/>
              <a:t>18</a:t>
            </a:fld>
            <a:endParaRPr lang="en-US" altLang="en-US" sz="1200">
              <a:solidFill>
                <a:schemeClr val="bg1"/>
              </a:solidFill>
            </a:endParaRPr>
          </a:p>
        </p:txBody>
      </p:sp>
      <p:sp>
        <p:nvSpPr>
          <p:cNvPr id="23555" name="Title 1">
            <a:extLst>
              <a:ext uri="{FF2B5EF4-FFF2-40B4-BE49-F238E27FC236}">
                <a16:creationId xmlns:a16="http://schemas.microsoft.com/office/drawing/2014/main" id="{1A768159-385F-E903-7BE5-E903CC77C349}"/>
              </a:ext>
            </a:extLst>
          </p:cNvPr>
          <p:cNvSpPr>
            <a:spLocks noGrp="1"/>
          </p:cNvSpPr>
          <p:nvPr>
            <p:ph type="title" idx="4294967295"/>
          </p:nvPr>
        </p:nvSpPr>
        <p:spPr>
          <a:xfrm>
            <a:off x="1295401" y="325172"/>
            <a:ext cx="9601196" cy="1303867"/>
          </a:xfrm>
        </p:spPr>
        <p:txBody>
          <a:bodyPr anchor="b"/>
          <a:lstStyle/>
          <a:p>
            <a:pPr eaLnBrk="1" hangingPunct="1"/>
            <a:r>
              <a:rPr lang="en-US" altLang="en-US" sz="2800" dirty="0"/>
              <a:t>Processing Speed</a:t>
            </a:r>
          </a:p>
        </p:txBody>
      </p:sp>
      <p:sp>
        <p:nvSpPr>
          <p:cNvPr id="53251" name="Content Placeholder 2">
            <a:extLst>
              <a:ext uri="{FF2B5EF4-FFF2-40B4-BE49-F238E27FC236}">
                <a16:creationId xmlns:a16="http://schemas.microsoft.com/office/drawing/2014/main" id="{742AA524-017B-7A4F-3E18-98D869F3C5C2}"/>
              </a:ext>
            </a:extLst>
          </p:cNvPr>
          <p:cNvSpPr>
            <a:spLocks noGrp="1"/>
          </p:cNvSpPr>
          <p:nvPr>
            <p:ph idx="4294967295"/>
          </p:nvPr>
        </p:nvSpPr>
        <p:spPr>
          <a:xfrm>
            <a:off x="1295401" y="1926617"/>
            <a:ext cx="9601196" cy="3318936"/>
          </a:xfrm>
        </p:spPr>
        <p:txBody>
          <a:bodyPr>
            <a:normAutofit lnSpcReduction="10000"/>
          </a:bodyPr>
          <a:lstStyle/>
          <a:p>
            <a:pPr eaLnBrk="1" hangingPunct="1">
              <a:lnSpc>
                <a:spcPct val="90000"/>
              </a:lnSpc>
              <a:spcBef>
                <a:spcPct val="15000"/>
              </a:spcBef>
              <a:spcAft>
                <a:spcPct val="15000"/>
              </a:spcAft>
            </a:pPr>
            <a:r>
              <a:rPr lang="en-US" altLang="en-US" dirty="0">
                <a:cs typeface="Times New Roman" panose="02020603050405020304" pitchFamily="18" charset="0"/>
              </a:rPr>
              <a:t>CPU clock speed: One measurement of processing speed</a:t>
            </a:r>
          </a:p>
          <a:p>
            <a:pPr lvl="1" eaLnBrk="1" hangingPunct="1">
              <a:lnSpc>
                <a:spcPct val="90000"/>
              </a:lnSpc>
              <a:spcBef>
                <a:spcPct val="15000"/>
              </a:spcBef>
              <a:spcAft>
                <a:spcPct val="15000"/>
              </a:spcAft>
            </a:pPr>
            <a:r>
              <a:rPr lang="en-US" altLang="en-US" dirty="0">
                <a:cs typeface="Times New Roman" panose="02020603050405020304" pitchFamily="18" charset="0"/>
              </a:rPr>
              <a:t>Measured in megahertz (MHz) or gigahertz (GHz)</a:t>
            </a:r>
          </a:p>
          <a:p>
            <a:pPr lvl="1" eaLnBrk="1" hangingPunct="1">
              <a:lnSpc>
                <a:spcPct val="90000"/>
              </a:lnSpc>
              <a:spcBef>
                <a:spcPct val="15000"/>
              </a:spcBef>
              <a:spcAft>
                <a:spcPct val="15000"/>
              </a:spcAft>
            </a:pPr>
            <a:r>
              <a:rPr lang="en-US" altLang="en-US" dirty="0">
                <a:cs typeface="Times New Roman" panose="02020603050405020304" pitchFamily="18" charset="0"/>
              </a:rPr>
              <a:t>Higher CPU clock speed = more instructions processed per second</a:t>
            </a:r>
          </a:p>
          <a:p>
            <a:pPr eaLnBrk="1" hangingPunct="1">
              <a:lnSpc>
                <a:spcPct val="90000"/>
              </a:lnSpc>
              <a:spcBef>
                <a:spcPct val="15000"/>
              </a:spcBef>
              <a:spcAft>
                <a:spcPct val="15000"/>
              </a:spcAft>
            </a:pPr>
            <a:r>
              <a:rPr lang="en-US" altLang="en-US" dirty="0">
                <a:cs typeface="Times New Roman" panose="02020603050405020304" pitchFamily="18" charset="0"/>
              </a:rPr>
              <a:t>Alternate measure of processing speed is the number of instructions a CPU can process per second</a:t>
            </a:r>
          </a:p>
          <a:p>
            <a:pPr lvl="1" eaLnBrk="1" hangingPunct="1">
              <a:lnSpc>
                <a:spcPct val="90000"/>
              </a:lnSpc>
              <a:spcBef>
                <a:spcPct val="15000"/>
              </a:spcBef>
              <a:spcAft>
                <a:spcPct val="15000"/>
              </a:spcAft>
            </a:pPr>
            <a:r>
              <a:rPr lang="en-US" altLang="en-US" dirty="0">
                <a:cs typeface="Times New Roman" panose="02020603050405020304" pitchFamily="18" charset="0"/>
              </a:rPr>
              <a:t>Megaflops, gigaflops, teraflops</a:t>
            </a:r>
          </a:p>
          <a:p>
            <a:pPr eaLnBrk="1" hangingPunct="1">
              <a:lnSpc>
                <a:spcPct val="90000"/>
              </a:lnSpc>
              <a:spcBef>
                <a:spcPct val="15000"/>
              </a:spcBef>
              <a:spcAft>
                <a:spcPct val="15000"/>
              </a:spcAft>
            </a:pPr>
            <a:r>
              <a:rPr lang="en-US" altLang="en-US" dirty="0">
                <a:cs typeface="Times New Roman" panose="02020603050405020304" pitchFamily="18" charset="0"/>
              </a:rPr>
              <a:t>Other factors (CPU architecture, memory, bus speed, amount of RAM, etc.) also affect the overall processing speed of a computer</a:t>
            </a:r>
          </a:p>
          <a:p>
            <a:pPr eaLnBrk="1" hangingPunct="1">
              <a:lnSpc>
                <a:spcPct val="90000"/>
              </a:lnSpc>
              <a:spcBef>
                <a:spcPct val="15000"/>
              </a:spcBef>
              <a:spcAft>
                <a:spcPct val="15000"/>
              </a:spcAft>
            </a:pPr>
            <a:r>
              <a:rPr lang="en-US" altLang="en-US" dirty="0">
                <a:cs typeface="Times New Roman" panose="02020603050405020304" pitchFamily="18" charset="0"/>
              </a:rPr>
              <a:t>Benchmark tests: Can be used to evaluate overall processing speed</a:t>
            </a:r>
            <a:endParaRPr lang="en-US"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1">
            <a:extLst>
              <a:ext uri="{FF2B5EF4-FFF2-40B4-BE49-F238E27FC236}">
                <a16:creationId xmlns:a16="http://schemas.microsoft.com/office/drawing/2014/main" id="{C369125D-8D0B-F8F1-F453-EA932E9263DF}"/>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D233A23B-87EA-460C-8B1F-90C3BA978AD8}" type="slidenum">
              <a:rPr lang="en-US" altLang="en-US" sz="1200">
                <a:solidFill>
                  <a:schemeClr val="bg1"/>
                </a:solidFill>
              </a:rPr>
              <a:pPr algn="r" eaLnBrk="1" hangingPunct="1"/>
              <a:t>19</a:t>
            </a:fld>
            <a:endParaRPr lang="en-US" altLang="en-US" sz="1200">
              <a:solidFill>
                <a:schemeClr val="bg1"/>
              </a:solidFill>
            </a:endParaRPr>
          </a:p>
        </p:txBody>
      </p:sp>
      <p:sp>
        <p:nvSpPr>
          <p:cNvPr id="24579" name="Title 1">
            <a:extLst>
              <a:ext uri="{FF2B5EF4-FFF2-40B4-BE49-F238E27FC236}">
                <a16:creationId xmlns:a16="http://schemas.microsoft.com/office/drawing/2014/main" id="{8A161491-FC86-7B93-7B14-5DA1E2E67B34}"/>
              </a:ext>
            </a:extLst>
          </p:cNvPr>
          <p:cNvSpPr>
            <a:spLocks noGrp="1"/>
          </p:cNvSpPr>
          <p:nvPr>
            <p:ph type="title" idx="4294967295"/>
          </p:nvPr>
        </p:nvSpPr>
        <p:spPr>
          <a:xfrm>
            <a:off x="2782888" y="188914"/>
            <a:ext cx="7512050" cy="719137"/>
          </a:xfrm>
        </p:spPr>
        <p:txBody>
          <a:bodyPr anchor="b"/>
          <a:lstStyle/>
          <a:p>
            <a:pPr eaLnBrk="1" hangingPunct="1"/>
            <a:r>
              <a:rPr lang="en-US" altLang="en-US" sz="2800" dirty="0"/>
              <a:t>Cache Memory</a:t>
            </a:r>
          </a:p>
        </p:txBody>
      </p:sp>
      <p:sp>
        <p:nvSpPr>
          <p:cNvPr id="54275" name="Content Placeholder 2">
            <a:extLst>
              <a:ext uri="{FF2B5EF4-FFF2-40B4-BE49-F238E27FC236}">
                <a16:creationId xmlns:a16="http://schemas.microsoft.com/office/drawing/2014/main" id="{6200DE49-ADFF-D36D-BF4A-7A81D018EA7E}"/>
              </a:ext>
            </a:extLst>
          </p:cNvPr>
          <p:cNvSpPr>
            <a:spLocks noGrp="1"/>
          </p:cNvSpPr>
          <p:nvPr>
            <p:ph idx="4294967295"/>
          </p:nvPr>
        </p:nvSpPr>
        <p:spPr>
          <a:xfrm>
            <a:off x="1366422" y="1598144"/>
            <a:ext cx="9601196" cy="3318936"/>
          </a:xfrm>
        </p:spPr>
        <p:txBody>
          <a:bodyPr>
            <a:normAutofit/>
          </a:bodyPr>
          <a:lstStyle/>
          <a:p>
            <a:pPr eaLnBrk="1" hangingPunct="1">
              <a:lnSpc>
                <a:spcPct val="90000"/>
              </a:lnSpc>
              <a:spcAft>
                <a:spcPct val="20000"/>
              </a:spcAft>
            </a:pPr>
            <a:r>
              <a:rPr lang="en-US" altLang="en-US" dirty="0"/>
              <a:t>Cache memory: </a:t>
            </a:r>
            <a:r>
              <a:rPr lang="en-US" altLang="en-US" dirty="0">
                <a:cs typeface="Times New Roman" panose="02020603050405020304" pitchFamily="18" charset="0"/>
              </a:rPr>
              <a:t>Special group of very fast memory chips located on or close to the CPU</a:t>
            </a:r>
          </a:p>
          <a:p>
            <a:pPr lvl="1" eaLnBrk="1" hangingPunct="1">
              <a:lnSpc>
                <a:spcPct val="90000"/>
              </a:lnSpc>
              <a:spcAft>
                <a:spcPct val="20000"/>
              </a:spcAft>
            </a:pPr>
            <a:r>
              <a:rPr lang="en-US" altLang="en-US" dirty="0">
                <a:cs typeface="Times New Roman" panose="02020603050405020304" pitchFamily="18" charset="0"/>
              </a:rPr>
              <a:t>Level 1 is fastest, then Level 2, then Level 3</a:t>
            </a:r>
          </a:p>
          <a:p>
            <a:pPr lvl="1" eaLnBrk="1" hangingPunct="1">
              <a:lnSpc>
                <a:spcPct val="90000"/>
              </a:lnSpc>
              <a:spcAft>
                <a:spcPct val="20000"/>
              </a:spcAft>
            </a:pPr>
            <a:r>
              <a:rPr lang="en-US" altLang="en-US" dirty="0">
                <a:cs typeface="Times New Roman" panose="02020603050405020304" pitchFamily="18" charset="0"/>
              </a:rPr>
              <a:t>More cache memory typically means faster processing</a:t>
            </a:r>
          </a:p>
          <a:p>
            <a:pPr lvl="1" eaLnBrk="1" hangingPunct="1">
              <a:lnSpc>
                <a:spcPct val="90000"/>
              </a:lnSpc>
              <a:spcAft>
                <a:spcPct val="20000"/>
              </a:spcAft>
            </a:pPr>
            <a:r>
              <a:rPr lang="en-US" altLang="en-US" dirty="0">
                <a:cs typeface="Times New Roman" panose="02020603050405020304" pitchFamily="18" charset="0"/>
              </a:rPr>
              <a:t>Usually internal cache (built into the CPU)</a:t>
            </a:r>
          </a:p>
          <a:p>
            <a:pPr lvl="1" eaLnBrk="1" hangingPunct="1">
              <a:lnSpc>
                <a:spcPct val="90000"/>
              </a:lnSpc>
              <a:spcAft>
                <a:spcPct val="20000"/>
              </a:spcAft>
            </a:pPr>
            <a:r>
              <a:rPr lang="en-US" altLang="en-US" dirty="0">
                <a:cs typeface="Times New Roman" panose="02020603050405020304" pitchFamily="18" charset="0"/>
              </a:rPr>
              <a:t>Often some cache dedicated to each core; may also have some shared cache accessible by any core</a:t>
            </a:r>
            <a:endParaRPr lang="en-US"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1">
            <a:extLst>
              <a:ext uri="{FF2B5EF4-FFF2-40B4-BE49-F238E27FC236}">
                <a16:creationId xmlns:a16="http://schemas.microsoft.com/office/drawing/2014/main" id="{CC9D42A6-2671-10E9-9A41-163F0846FF15}"/>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D2654FE9-D163-4607-8EAF-2D7D86F56044}" type="slidenum">
              <a:rPr lang="en-US" altLang="en-US" sz="1200">
                <a:solidFill>
                  <a:schemeClr val="bg1"/>
                </a:solidFill>
              </a:rPr>
              <a:pPr algn="r" eaLnBrk="1" hangingPunct="1"/>
              <a:t>2</a:t>
            </a:fld>
            <a:endParaRPr lang="en-US" altLang="en-US" sz="1200">
              <a:solidFill>
                <a:schemeClr val="bg1"/>
              </a:solidFill>
            </a:endParaRPr>
          </a:p>
        </p:txBody>
      </p:sp>
      <p:sp>
        <p:nvSpPr>
          <p:cNvPr id="6147" name="Title 1">
            <a:extLst>
              <a:ext uri="{FF2B5EF4-FFF2-40B4-BE49-F238E27FC236}">
                <a16:creationId xmlns:a16="http://schemas.microsoft.com/office/drawing/2014/main" id="{F951DED9-DCD5-2091-380C-814736AAB3AB}"/>
              </a:ext>
            </a:extLst>
          </p:cNvPr>
          <p:cNvSpPr>
            <a:spLocks noGrp="1"/>
          </p:cNvSpPr>
          <p:nvPr>
            <p:ph type="title" idx="4294967295"/>
          </p:nvPr>
        </p:nvSpPr>
        <p:spPr>
          <a:xfrm>
            <a:off x="2674938" y="188914"/>
            <a:ext cx="7993062" cy="719137"/>
          </a:xfrm>
        </p:spPr>
        <p:txBody>
          <a:bodyPr anchor="b"/>
          <a:lstStyle/>
          <a:p>
            <a:pPr eaLnBrk="1" hangingPunct="1"/>
            <a:r>
              <a:rPr lang="en-US" altLang="en-US" sz="2800"/>
              <a:t>Data and Program Representation</a:t>
            </a:r>
          </a:p>
        </p:txBody>
      </p:sp>
      <p:sp>
        <p:nvSpPr>
          <p:cNvPr id="32771" name="Content Placeholder 2">
            <a:extLst>
              <a:ext uri="{FF2B5EF4-FFF2-40B4-BE49-F238E27FC236}">
                <a16:creationId xmlns:a16="http://schemas.microsoft.com/office/drawing/2014/main" id="{06B3A651-AD4A-9138-38BD-A8350D80532D}"/>
              </a:ext>
            </a:extLst>
          </p:cNvPr>
          <p:cNvSpPr>
            <a:spLocks noGrp="1"/>
          </p:cNvSpPr>
          <p:nvPr>
            <p:ph idx="4294967295"/>
          </p:nvPr>
        </p:nvSpPr>
        <p:spPr>
          <a:xfrm>
            <a:off x="1295402" y="1392235"/>
            <a:ext cx="9601196" cy="3318936"/>
          </a:xfrm>
        </p:spPr>
        <p:txBody>
          <a:bodyPr>
            <a:normAutofit/>
          </a:bodyPr>
          <a:lstStyle/>
          <a:p>
            <a:pPr eaLnBrk="1" hangingPunct="1">
              <a:lnSpc>
                <a:spcPct val="90000"/>
              </a:lnSpc>
              <a:spcAft>
                <a:spcPct val="20000"/>
              </a:spcAft>
            </a:pPr>
            <a:r>
              <a:rPr lang="en-US" altLang="en-US" dirty="0">
                <a:cs typeface="Times New Roman" panose="02020603050405020304" pitchFamily="18" charset="0"/>
              </a:rPr>
              <a:t>In order to be understood by a computer, data and programs need to be represented appropriately</a:t>
            </a:r>
          </a:p>
          <a:p>
            <a:pPr>
              <a:lnSpc>
                <a:spcPct val="90000"/>
              </a:lnSpc>
              <a:spcAft>
                <a:spcPct val="20000"/>
              </a:spcAft>
            </a:pPr>
            <a:r>
              <a:rPr lang="en-US" altLang="en-US" dirty="0">
                <a:cs typeface="Times New Roman" panose="02020603050405020304" pitchFamily="18" charset="0"/>
              </a:rPr>
              <a:t>Digital computers: Can only understand two states, off and on (0 and 1)</a:t>
            </a:r>
          </a:p>
          <a:p>
            <a:pPr eaLnBrk="1" hangingPunct="1">
              <a:lnSpc>
                <a:spcPct val="90000"/>
              </a:lnSpc>
              <a:spcAft>
                <a:spcPct val="20000"/>
              </a:spcAft>
            </a:pPr>
            <a:r>
              <a:rPr lang="en-US" altLang="en-US" dirty="0"/>
              <a:t>Coding systems: Used to represent data and programs in a manner understood by the computer</a:t>
            </a:r>
          </a:p>
          <a:p>
            <a:pPr eaLnBrk="1" hangingPunct="1">
              <a:lnSpc>
                <a:spcPct val="90000"/>
              </a:lnSpc>
              <a:spcBef>
                <a:spcPct val="10000"/>
              </a:spcBef>
              <a:spcAft>
                <a:spcPct val="10000"/>
              </a:spcAft>
            </a:pPr>
            <a:r>
              <a:rPr lang="es-EC" altLang="en-US" dirty="0">
                <a:cs typeface="Times New Roman" panose="02020603050405020304" pitchFamily="18" charset="0"/>
              </a:rPr>
              <a:t>Digital data </a:t>
            </a:r>
            <a:r>
              <a:rPr lang="es-EC" altLang="en-US" dirty="0" err="1">
                <a:cs typeface="Times New Roman" panose="02020603050405020304" pitchFamily="18" charset="0"/>
              </a:rPr>
              <a:t>representation</a:t>
            </a:r>
            <a:r>
              <a:rPr lang="es-EC" altLang="en-US" dirty="0">
                <a:cs typeface="Times New Roman" panose="02020603050405020304" pitchFamily="18" charset="0"/>
              </a:rPr>
              <a:t>: </a:t>
            </a:r>
            <a:r>
              <a:rPr lang="es-EC" altLang="en-US" dirty="0" err="1">
                <a:cs typeface="Times New Roman" panose="02020603050405020304" pitchFamily="18" charset="0"/>
              </a:rPr>
              <a:t>The</a:t>
            </a:r>
            <a:r>
              <a:rPr lang="es-EC" altLang="en-US" dirty="0">
                <a:cs typeface="Times New Roman" panose="02020603050405020304" pitchFamily="18" charset="0"/>
              </a:rPr>
              <a:t> </a:t>
            </a:r>
            <a:r>
              <a:rPr lang="es-EC" altLang="en-US" dirty="0" err="1">
                <a:cs typeface="Times New Roman" panose="02020603050405020304" pitchFamily="18" charset="0"/>
              </a:rPr>
              <a:t>process</a:t>
            </a:r>
            <a:r>
              <a:rPr lang="es-EC" altLang="en-US" dirty="0">
                <a:cs typeface="Times New Roman" panose="02020603050405020304" pitchFamily="18" charset="0"/>
              </a:rPr>
              <a:t> </a:t>
            </a:r>
            <a:r>
              <a:rPr lang="es-EC" altLang="en-US" dirty="0" err="1">
                <a:cs typeface="Times New Roman" panose="02020603050405020304" pitchFamily="18" charset="0"/>
              </a:rPr>
              <a:t>of</a:t>
            </a:r>
            <a:r>
              <a:rPr lang="es-EC" altLang="en-US" dirty="0">
                <a:cs typeface="Times New Roman" panose="02020603050405020304" pitchFamily="18" charset="0"/>
              </a:rPr>
              <a:t> </a:t>
            </a:r>
            <a:r>
              <a:rPr lang="es-EC" altLang="en-US" dirty="0" err="1">
                <a:cs typeface="Times New Roman" panose="02020603050405020304" pitchFamily="18" charset="0"/>
              </a:rPr>
              <a:t>representing</a:t>
            </a:r>
            <a:r>
              <a:rPr lang="es-EC" altLang="en-US" dirty="0">
                <a:cs typeface="Times New Roman" panose="02020603050405020304" pitchFamily="18" charset="0"/>
              </a:rPr>
              <a:t> data in digital </a:t>
            </a:r>
            <a:r>
              <a:rPr lang="es-EC" altLang="en-US" dirty="0" err="1">
                <a:cs typeface="Times New Roman" panose="02020603050405020304" pitchFamily="18" charset="0"/>
              </a:rPr>
              <a:t>form</a:t>
            </a:r>
            <a:r>
              <a:rPr lang="es-EC" altLang="en-US" dirty="0">
                <a:cs typeface="Times New Roman" panose="02020603050405020304" pitchFamily="18" charset="0"/>
              </a:rPr>
              <a:t> so </a:t>
            </a:r>
            <a:r>
              <a:rPr lang="es-EC" altLang="en-US" dirty="0" err="1">
                <a:cs typeface="Times New Roman" panose="02020603050405020304" pitchFamily="18" charset="0"/>
              </a:rPr>
              <a:t>it</a:t>
            </a:r>
            <a:r>
              <a:rPr lang="es-EC" altLang="en-US" dirty="0">
                <a:cs typeface="Times New Roman" panose="02020603050405020304" pitchFamily="18" charset="0"/>
              </a:rPr>
              <a:t> can be </a:t>
            </a:r>
            <a:r>
              <a:rPr lang="es-EC" altLang="en-US" dirty="0" err="1">
                <a:cs typeface="Times New Roman" panose="02020603050405020304" pitchFamily="18" charset="0"/>
              </a:rPr>
              <a:t>understood</a:t>
            </a:r>
            <a:r>
              <a:rPr lang="es-EC" altLang="en-US" dirty="0">
                <a:cs typeface="Times New Roman" panose="02020603050405020304" pitchFamily="18" charset="0"/>
              </a:rPr>
              <a:t> </a:t>
            </a:r>
            <a:r>
              <a:rPr lang="es-EC" altLang="en-US" dirty="0" err="1">
                <a:cs typeface="Times New Roman" panose="02020603050405020304" pitchFamily="18" charset="0"/>
              </a:rPr>
              <a:t>by</a:t>
            </a:r>
            <a:r>
              <a:rPr lang="es-EC" altLang="en-US" dirty="0">
                <a:cs typeface="Times New Roman" panose="02020603050405020304" pitchFamily="18" charset="0"/>
              </a:rPr>
              <a:t> a </a:t>
            </a:r>
            <a:r>
              <a:rPr lang="es-EC" altLang="en-US" dirty="0" err="1">
                <a:cs typeface="Times New Roman" panose="02020603050405020304" pitchFamily="18" charset="0"/>
              </a:rPr>
              <a:t>computer</a:t>
            </a:r>
            <a:r>
              <a:rPr lang="es-EC" altLang="en-US" dirty="0">
                <a:cs typeface="Times New Roman" panose="02020603050405020304" pitchFamily="18" charset="0"/>
              </a:rPr>
              <a:t>.</a:t>
            </a:r>
            <a:endParaRPr lang="en-US" altLang="en-US" dirty="0"/>
          </a:p>
          <a:p>
            <a:pPr lvl="1" eaLnBrk="1" hangingPunct="1">
              <a:lnSpc>
                <a:spcPct val="90000"/>
              </a:lnSpc>
              <a:spcAft>
                <a:spcPct val="20000"/>
              </a:spcAft>
            </a:pPr>
            <a:endParaRPr lang="en-US" altLang="en-US" dirty="0"/>
          </a:p>
        </p:txBody>
      </p:sp>
      <p:pic>
        <p:nvPicPr>
          <p:cNvPr id="8" name="Picture 7" descr="Fig2_1.jpg">
            <a:extLst>
              <a:ext uri="{FF2B5EF4-FFF2-40B4-BE49-F238E27FC236}">
                <a16:creationId xmlns:a16="http://schemas.microsoft.com/office/drawing/2014/main" id="{BA5E108B-0537-9156-4842-E976FDF292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18041" y="3954463"/>
            <a:ext cx="3684588" cy="2701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1">
            <a:extLst>
              <a:ext uri="{FF2B5EF4-FFF2-40B4-BE49-F238E27FC236}">
                <a16:creationId xmlns:a16="http://schemas.microsoft.com/office/drawing/2014/main" id="{97236982-C293-5F48-C595-700FB52B4B06}"/>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BEE4DF19-99E3-4C0C-B3F4-AB2354CDF091}" type="slidenum">
              <a:rPr lang="en-US" altLang="en-US" sz="1200">
                <a:solidFill>
                  <a:schemeClr val="bg1"/>
                </a:solidFill>
              </a:rPr>
              <a:pPr algn="r" eaLnBrk="1" hangingPunct="1"/>
              <a:t>20</a:t>
            </a:fld>
            <a:endParaRPr lang="en-US" altLang="en-US" sz="1200">
              <a:solidFill>
                <a:schemeClr val="bg1"/>
              </a:solidFill>
            </a:endParaRPr>
          </a:p>
        </p:txBody>
      </p:sp>
      <p:sp>
        <p:nvSpPr>
          <p:cNvPr id="25603" name="Title 1">
            <a:extLst>
              <a:ext uri="{FF2B5EF4-FFF2-40B4-BE49-F238E27FC236}">
                <a16:creationId xmlns:a16="http://schemas.microsoft.com/office/drawing/2014/main" id="{20FA7247-A323-7C89-0510-84703D9FF63A}"/>
              </a:ext>
            </a:extLst>
          </p:cNvPr>
          <p:cNvSpPr>
            <a:spLocks noGrp="1"/>
          </p:cNvSpPr>
          <p:nvPr>
            <p:ph type="title" idx="4294967295"/>
          </p:nvPr>
        </p:nvSpPr>
        <p:spPr>
          <a:xfrm>
            <a:off x="2316164" y="80963"/>
            <a:ext cx="7991475" cy="908050"/>
          </a:xfrm>
        </p:spPr>
        <p:txBody>
          <a:bodyPr anchor="b"/>
          <a:lstStyle/>
          <a:p>
            <a:pPr eaLnBrk="1" hangingPunct="1"/>
            <a:r>
              <a:rPr lang="en-US" altLang="en-US" sz="2800"/>
              <a:t>Bus Width, Bus Speed, and Bandwidth</a:t>
            </a:r>
          </a:p>
        </p:txBody>
      </p:sp>
      <p:sp>
        <p:nvSpPr>
          <p:cNvPr id="55299" name="Content Placeholder 2">
            <a:extLst>
              <a:ext uri="{FF2B5EF4-FFF2-40B4-BE49-F238E27FC236}">
                <a16:creationId xmlns:a16="http://schemas.microsoft.com/office/drawing/2014/main" id="{92EF7BD3-626B-797C-9D6F-E5EB0ED1D6D5}"/>
              </a:ext>
            </a:extLst>
          </p:cNvPr>
          <p:cNvSpPr>
            <a:spLocks noGrp="1"/>
          </p:cNvSpPr>
          <p:nvPr>
            <p:ph idx="4294967295"/>
          </p:nvPr>
        </p:nvSpPr>
        <p:spPr>
          <a:xfrm>
            <a:off x="1981201" y="1371600"/>
            <a:ext cx="4695825" cy="5105400"/>
          </a:xfrm>
        </p:spPr>
        <p:txBody>
          <a:bodyPr/>
          <a:lstStyle/>
          <a:p>
            <a:pPr eaLnBrk="1" hangingPunct="1">
              <a:lnSpc>
                <a:spcPct val="90000"/>
              </a:lnSpc>
              <a:spcAft>
                <a:spcPct val="20000"/>
              </a:spcAft>
            </a:pPr>
            <a:r>
              <a:rPr lang="en-US" altLang="en-US">
                <a:cs typeface="Times New Roman" panose="02020603050405020304" pitchFamily="18" charset="0"/>
              </a:rPr>
              <a:t>Bus: An electronic path over which data can travel</a:t>
            </a:r>
          </a:p>
          <a:p>
            <a:pPr eaLnBrk="1" hangingPunct="1">
              <a:lnSpc>
                <a:spcPct val="90000"/>
              </a:lnSpc>
              <a:spcAft>
                <a:spcPct val="20000"/>
              </a:spcAft>
            </a:pPr>
            <a:r>
              <a:rPr lang="en-US" altLang="en-US">
                <a:cs typeface="Times New Roman" panose="02020603050405020304" pitchFamily="18" charset="0"/>
              </a:rPr>
              <a:t>Bus width: The number of wires in the bus over which data can travel</a:t>
            </a:r>
          </a:p>
          <a:p>
            <a:pPr eaLnBrk="1" hangingPunct="1">
              <a:lnSpc>
                <a:spcPct val="90000"/>
              </a:lnSpc>
              <a:spcAft>
                <a:spcPct val="20000"/>
              </a:spcAft>
            </a:pPr>
            <a:r>
              <a:rPr lang="en-US" altLang="en-US">
                <a:cs typeface="Times New Roman" panose="02020603050405020304" pitchFamily="18" charset="0"/>
              </a:rPr>
              <a:t>Bus width and speed determine the throughput (or bandwidth) of the bus</a:t>
            </a:r>
          </a:p>
          <a:p>
            <a:pPr lvl="1" eaLnBrk="1" hangingPunct="1">
              <a:lnSpc>
                <a:spcPct val="90000"/>
              </a:lnSpc>
              <a:spcAft>
                <a:spcPct val="20000"/>
              </a:spcAft>
            </a:pPr>
            <a:r>
              <a:rPr lang="en-US" altLang="en-US">
                <a:cs typeface="Times New Roman" panose="02020603050405020304" pitchFamily="18" charset="0"/>
              </a:rPr>
              <a:t>The amount of data that can be transferred by the bus in a given time period</a:t>
            </a:r>
            <a:endParaRPr lang="en-US" altLang="en-US"/>
          </a:p>
        </p:txBody>
      </p:sp>
      <p:pic>
        <p:nvPicPr>
          <p:cNvPr id="56324" name="Picture 6" descr="fig 2-10">
            <a:extLst>
              <a:ext uri="{FF2B5EF4-FFF2-40B4-BE49-F238E27FC236}">
                <a16:creationId xmlns:a16="http://schemas.microsoft.com/office/drawing/2014/main" id="{1B6FAFA1-6247-B022-9FB5-73AA85843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546" y="2189163"/>
            <a:ext cx="3314700" cy="3038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6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1">
            <a:extLst>
              <a:ext uri="{FF2B5EF4-FFF2-40B4-BE49-F238E27FC236}">
                <a16:creationId xmlns:a16="http://schemas.microsoft.com/office/drawing/2014/main" id="{0AB941E0-7504-C19B-D9CB-B3E18E170FF5}"/>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25AAE04B-11BA-4345-B8F3-8DA97C5DECE7}" type="slidenum">
              <a:rPr lang="en-US" altLang="en-US" sz="1200">
                <a:solidFill>
                  <a:schemeClr val="bg1"/>
                </a:solidFill>
              </a:rPr>
              <a:pPr algn="r" eaLnBrk="1" hangingPunct="1"/>
              <a:t>21</a:t>
            </a:fld>
            <a:endParaRPr lang="en-US" altLang="en-US" sz="1200">
              <a:solidFill>
                <a:schemeClr val="bg1"/>
              </a:solidFill>
            </a:endParaRPr>
          </a:p>
        </p:txBody>
      </p:sp>
      <p:sp>
        <p:nvSpPr>
          <p:cNvPr id="26627" name="Title 1">
            <a:extLst>
              <a:ext uri="{FF2B5EF4-FFF2-40B4-BE49-F238E27FC236}">
                <a16:creationId xmlns:a16="http://schemas.microsoft.com/office/drawing/2014/main" id="{7FE45C16-0442-4086-B22B-063B37D68C43}"/>
              </a:ext>
            </a:extLst>
          </p:cNvPr>
          <p:cNvSpPr>
            <a:spLocks noGrp="1"/>
          </p:cNvSpPr>
          <p:nvPr>
            <p:ph type="title" idx="4294967295"/>
          </p:nvPr>
        </p:nvSpPr>
        <p:spPr>
          <a:xfrm>
            <a:off x="1215503" y="304127"/>
            <a:ext cx="9601196" cy="1303867"/>
          </a:xfrm>
        </p:spPr>
        <p:txBody>
          <a:bodyPr anchor="b"/>
          <a:lstStyle/>
          <a:p>
            <a:pPr eaLnBrk="1" hangingPunct="1"/>
            <a:r>
              <a:rPr lang="en-US" altLang="en-US" sz="2800" dirty="0"/>
              <a:t>Memory</a:t>
            </a:r>
          </a:p>
        </p:txBody>
      </p:sp>
      <p:sp>
        <p:nvSpPr>
          <p:cNvPr id="56323" name="Content Placeholder 2">
            <a:extLst>
              <a:ext uri="{FF2B5EF4-FFF2-40B4-BE49-F238E27FC236}">
                <a16:creationId xmlns:a16="http://schemas.microsoft.com/office/drawing/2014/main" id="{31227578-1D36-D26E-3291-9315EA294BEB}"/>
              </a:ext>
            </a:extLst>
          </p:cNvPr>
          <p:cNvSpPr>
            <a:spLocks noGrp="1"/>
          </p:cNvSpPr>
          <p:nvPr>
            <p:ph idx="4294967295"/>
          </p:nvPr>
        </p:nvSpPr>
        <p:spPr>
          <a:xfrm>
            <a:off x="1295402" y="1997638"/>
            <a:ext cx="9601196" cy="4235522"/>
          </a:xfrm>
        </p:spPr>
        <p:txBody>
          <a:bodyPr>
            <a:normAutofit lnSpcReduction="10000"/>
          </a:bodyPr>
          <a:lstStyle/>
          <a:p>
            <a:pPr eaLnBrk="1" hangingPunct="1">
              <a:lnSpc>
                <a:spcPct val="90000"/>
              </a:lnSpc>
              <a:spcAft>
                <a:spcPct val="20000"/>
              </a:spcAft>
            </a:pPr>
            <a:r>
              <a:rPr lang="en-US" altLang="en-US" dirty="0">
                <a:cs typeface="Times New Roman" panose="02020603050405020304" pitchFamily="18" charset="0"/>
              </a:rPr>
              <a:t>Memory refers to chip based storage</a:t>
            </a:r>
          </a:p>
          <a:p>
            <a:pPr>
              <a:lnSpc>
                <a:spcPct val="90000"/>
              </a:lnSpc>
              <a:spcAft>
                <a:spcPct val="20000"/>
              </a:spcAft>
            </a:pPr>
            <a:r>
              <a:rPr lang="en-US" altLang="en-US" b="1" dirty="0">
                <a:cs typeface="Times New Roman" panose="02020603050405020304" pitchFamily="18" charset="0"/>
              </a:rPr>
              <a:t>RAM (random access memory): </a:t>
            </a:r>
            <a:r>
              <a:rPr lang="en-US" altLang="en-US" dirty="0">
                <a:cs typeface="Times New Roman" panose="02020603050405020304" pitchFamily="18" charset="0"/>
              </a:rPr>
              <a:t>Computer’s main memory. Random-access memory is a form of computer memory that can </a:t>
            </a:r>
            <a:r>
              <a:rPr lang="en-US" altLang="en-US" u="sng" dirty="0">
                <a:cs typeface="Times New Roman" panose="02020603050405020304" pitchFamily="18" charset="0"/>
              </a:rPr>
              <a:t>be read and changed in any order</a:t>
            </a:r>
            <a:r>
              <a:rPr lang="en-US" altLang="en-US" dirty="0">
                <a:cs typeface="Times New Roman" panose="02020603050405020304" pitchFamily="18" charset="0"/>
              </a:rPr>
              <a:t>, typically used to store working data and machine code</a:t>
            </a:r>
          </a:p>
          <a:p>
            <a:pPr lvl="1" eaLnBrk="1" hangingPunct="1">
              <a:lnSpc>
                <a:spcPct val="90000"/>
              </a:lnSpc>
              <a:spcAft>
                <a:spcPct val="20000"/>
              </a:spcAft>
            </a:pPr>
            <a:r>
              <a:rPr lang="en-US" altLang="en-US" sz="2200" dirty="0">
                <a:cs typeface="Times New Roman" panose="02020603050405020304" pitchFamily="18" charset="0"/>
              </a:rPr>
              <a:t>Stores essential parts of operating system, programs, and data the computer is currently using </a:t>
            </a:r>
          </a:p>
          <a:p>
            <a:pPr lvl="1" eaLnBrk="1" hangingPunct="1">
              <a:lnSpc>
                <a:spcPct val="90000"/>
              </a:lnSpc>
              <a:spcAft>
                <a:spcPct val="20000"/>
              </a:spcAft>
            </a:pPr>
            <a:r>
              <a:rPr lang="en-US" altLang="en-US" sz="2200" dirty="0">
                <a:cs typeface="Times New Roman" panose="02020603050405020304" pitchFamily="18" charset="0"/>
              </a:rPr>
              <a:t>Adequate RAM is needed to run programs</a:t>
            </a:r>
          </a:p>
          <a:p>
            <a:pPr lvl="1" eaLnBrk="1" hangingPunct="1">
              <a:lnSpc>
                <a:spcPct val="90000"/>
              </a:lnSpc>
              <a:spcAft>
                <a:spcPct val="20000"/>
              </a:spcAft>
            </a:pPr>
            <a:r>
              <a:rPr lang="en-US" altLang="en-US" sz="2200" dirty="0">
                <a:cs typeface="Times New Roman" panose="02020603050405020304" pitchFamily="18" charset="0"/>
              </a:rPr>
              <a:t>Volatile: Contents of RAM is lost when the computer is shut off</a:t>
            </a:r>
          </a:p>
          <a:p>
            <a:pPr lvl="1">
              <a:lnSpc>
                <a:spcPct val="90000"/>
              </a:lnSpc>
              <a:spcAft>
                <a:spcPct val="20000"/>
              </a:spcAft>
            </a:pPr>
            <a:r>
              <a:rPr lang="en-US" altLang="en-US" sz="2200" dirty="0">
                <a:cs typeface="Times New Roman" panose="02020603050405020304" pitchFamily="18" charset="0"/>
              </a:rPr>
              <a:t>RAM is called "random access" because any storage location can be accessed directly. In contrast to memory on magnetic tape in which an item of data could only be accessed by starting from the beginning of the tape and finding an address sequentially.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1">
            <a:extLst>
              <a:ext uri="{FF2B5EF4-FFF2-40B4-BE49-F238E27FC236}">
                <a16:creationId xmlns:a16="http://schemas.microsoft.com/office/drawing/2014/main" id="{8D8E0773-BA70-DEB7-A091-3C9354B65132}"/>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60034BA4-9C5D-47F9-AF91-30FCCE4E31B1}" type="slidenum">
              <a:rPr lang="en-US" altLang="en-US" sz="1200">
                <a:solidFill>
                  <a:schemeClr val="bg1"/>
                </a:solidFill>
              </a:rPr>
              <a:pPr algn="r" eaLnBrk="1" hangingPunct="1"/>
              <a:t>22</a:t>
            </a:fld>
            <a:endParaRPr lang="en-US" altLang="en-US" sz="1200">
              <a:solidFill>
                <a:schemeClr val="bg1"/>
              </a:solidFill>
            </a:endParaRPr>
          </a:p>
        </p:txBody>
      </p:sp>
      <p:sp>
        <p:nvSpPr>
          <p:cNvPr id="27651" name="Title 1">
            <a:extLst>
              <a:ext uri="{FF2B5EF4-FFF2-40B4-BE49-F238E27FC236}">
                <a16:creationId xmlns:a16="http://schemas.microsoft.com/office/drawing/2014/main" id="{B9DE9996-9164-CA0A-D57F-CFB9EDB02830}"/>
              </a:ext>
            </a:extLst>
          </p:cNvPr>
          <p:cNvSpPr>
            <a:spLocks noGrp="1"/>
          </p:cNvSpPr>
          <p:nvPr>
            <p:ph type="title" idx="4294967295"/>
          </p:nvPr>
        </p:nvSpPr>
        <p:spPr/>
        <p:txBody>
          <a:bodyPr anchor="b"/>
          <a:lstStyle/>
          <a:p>
            <a:pPr eaLnBrk="1" hangingPunct="1"/>
            <a:r>
              <a:rPr lang="en-US" altLang="en-US" sz="2800"/>
              <a:t>Memory</a:t>
            </a:r>
          </a:p>
        </p:txBody>
      </p:sp>
      <p:pic>
        <p:nvPicPr>
          <p:cNvPr id="27652" name="Picture 5" descr="Fig2_11.jpg">
            <a:extLst>
              <a:ext uri="{FF2B5EF4-FFF2-40B4-BE49-F238E27FC236}">
                <a16:creationId xmlns:a16="http://schemas.microsoft.com/office/drawing/2014/main" id="{AD92CCB9-4AD0-5068-04BA-7586297E68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2411" y="1218979"/>
            <a:ext cx="6416675" cy="4575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B9D14B6-FD7D-FA1F-E667-1FF50FC75FCA}"/>
              </a:ext>
            </a:extLst>
          </p:cNvPr>
          <p:cNvSpPr/>
          <p:nvPr/>
        </p:nvSpPr>
        <p:spPr>
          <a:xfrm>
            <a:off x="7702551" y="3976689"/>
            <a:ext cx="73025" cy="219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 name="Picture 2">
            <a:extLst>
              <a:ext uri="{FF2B5EF4-FFF2-40B4-BE49-F238E27FC236}">
                <a16:creationId xmlns:a16="http://schemas.microsoft.com/office/drawing/2014/main" id="{9BDB52C9-57CB-E80C-BF71-D3FB44D0DB2C}"/>
              </a:ext>
            </a:extLst>
          </p:cNvPr>
          <p:cNvPicPr>
            <a:picLocks noChangeAspect="1"/>
          </p:cNvPicPr>
          <p:nvPr/>
        </p:nvPicPr>
        <p:blipFill>
          <a:blip r:embed="rId4"/>
          <a:stretch>
            <a:fillRect/>
          </a:stretch>
        </p:blipFill>
        <p:spPr>
          <a:xfrm>
            <a:off x="7360241" y="779759"/>
            <a:ext cx="3703641" cy="501439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1">
            <a:extLst>
              <a:ext uri="{FF2B5EF4-FFF2-40B4-BE49-F238E27FC236}">
                <a16:creationId xmlns:a16="http://schemas.microsoft.com/office/drawing/2014/main" id="{14A3E5F1-5371-9930-C28E-030911EE8693}"/>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52755035-BD3F-47BD-9D33-CF42E144894E}" type="slidenum">
              <a:rPr lang="en-US" altLang="en-US" sz="1200">
                <a:solidFill>
                  <a:schemeClr val="bg1"/>
                </a:solidFill>
              </a:rPr>
              <a:pPr algn="r" eaLnBrk="1" hangingPunct="1"/>
              <a:t>23</a:t>
            </a:fld>
            <a:endParaRPr lang="en-US" altLang="en-US" sz="1200">
              <a:solidFill>
                <a:schemeClr val="bg1"/>
              </a:solidFill>
            </a:endParaRPr>
          </a:p>
        </p:txBody>
      </p:sp>
      <p:sp>
        <p:nvSpPr>
          <p:cNvPr id="28675" name="Title 1">
            <a:extLst>
              <a:ext uri="{FF2B5EF4-FFF2-40B4-BE49-F238E27FC236}">
                <a16:creationId xmlns:a16="http://schemas.microsoft.com/office/drawing/2014/main" id="{E949C72A-9D91-2E6D-2E6C-73E03A5E8620}"/>
              </a:ext>
            </a:extLst>
          </p:cNvPr>
          <p:cNvSpPr>
            <a:spLocks noGrp="1"/>
          </p:cNvSpPr>
          <p:nvPr>
            <p:ph type="title" idx="4294967295"/>
          </p:nvPr>
        </p:nvSpPr>
        <p:spPr>
          <a:xfrm>
            <a:off x="1295402" y="129876"/>
            <a:ext cx="9601196" cy="1303867"/>
          </a:xfrm>
        </p:spPr>
        <p:txBody>
          <a:bodyPr anchor="b"/>
          <a:lstStyle/>
          <a:p>
            <a:pPr eaLnBrk="1" hangingPunct="1"/>
            <a:r>
              <a:rPr lang="en-US" altLang="en-US" sz="2800" dirty="0"/>
              <a:t>Memory</a:t>
            </a:r>
          </a:p>
        </p:txBody>
      </p:sp>
      <p:sp>
        <p:nvSpPr>
          <p:cNvPr id="58371" name="Content Placeholder 2">
            <a:extLst>
              <a:ext uri="{FF2B5EF4-FFF2-40B4-BE49-F238E27FC236}">
                <a16:creationId xmlns:a16="http://schemas.microsoft.com/office/drawing/2014/main" id="{C15457C9-3C9B-B34B-633A-4671BDBB4B81}"/>
              </a:ext>
            </a:extLst>
          </p:cNvPr>
          <p:cNvSpPr>
            <a:spLocks noGrp="1"/>
          </p:cNvSpPr>
          <p:nvPr>
            <p:ph idx="4294967295"/>
          </p:nvPr>
        </p:nvSpPr>
        <p:spPr>
          <a:xfrm>
            <a:off x="2322204" y="1580550"/>
            <a:ext cx="8863660" cy="4968875"/>
          </a:xfrm>
        </p:spPr>
        <p:txBody>
          <a:bodyPr>
            <a:normAutofit fontScale="92500"/>
          </a:bodyPr>
          <a:lstStyle/>
          <a:p>
            <a:pPr>
              <a:spcBef>
                <a:spcPts val="500"/>
              </a:spcBef>
            </a:pPr>
            <a:r>
              <a:rPr lang="en-US" altLang="en-US" b="1" dirty="0">
                <a:cs typeface="Times New Roman" panose="02020603050405020304" pitchFamily="18" charset="0"/>
              </a:rPr>
              <a:t>Registers:</a:t>
            </a:r>
            <a:r>
              <a:rPr lang="en-US" altLang="en-US" dirty="0">
                <a:cs typeface="Times New Roman" panose="02020603050405020304" pitchFamily="18" charset="0"/>
              </a:rPr>
              <a:t> High-speed memory built into the CPU; used by the CPU</a:t>
            </a:r>
          </a:p>
          <a:p>
            <a:pPr>
              <a:spcBef>
                <a:spcPts val="500"/>
              </a:spcBef>
            </a:pPr>
            <a:r>
              <a:rPr lang="en-US" altLang="en-US" b="1" dirty="0">
                <a:cs typeface="Times New Roman" panose="02020603050405020304" pitchFamily="18" charset="0"/>
              </a:rPr>
              <a:t>ROM (read-only memory): </a:t>
            </a:r>
            <a:r>
              <a:rPr lang="en-US" altLang="en-US" dirty="0">
                <a:cs typeface="Times New Roman" panose="02020603050405020304" pitchFamily="18" charset="0"/>
              </a:rPr>
              <a:t>Non-volatile </a:t>
            </a:r>
            <a:r>
              <a:rPr lang="en-US" altLang="en-US" dirty="0"/>
              <a:t>chips located on the motherboard into which data or programs have been permanently stored. </a:t>
            </a:r>
          </a:p>
          <a:p>
            <a:pPr lvl="1">
              <a:spcBef>
                <a:spcPts val="500"/>
              </a:spcBef>
            </a:pPr>
            <a:r>
              <a:rPr lang="en-US" dirty="0"/>
              <a:t>One of main duties of ROM is storing system information, such as a computer’s </a:t>
            </a:r>
            <a:r>
              <a:rPr lang="en-US" i="1" dirty="0"/>
              <a:t>BIOS </a:t>
            </a:r>
            <a:r>
              <a:rPr lang="en-US" dirty="0"/>
              <a:t>(</a:t>
            </a:r>
            <a:r>
              <a:rPr lang="en-US" i="1" dirty="0"/>
              <a:t>basic input/output system</a:t>
            </a:r>
            <a:r>
              <a:rPr lang="en-US" dirty="0"/>
              <a:t>), which is the sequence of instructions the computer follows during the boot process. For instance, one of the computer’s first activities when you turn on the power is to perform a </a:t>
            </a:r>
            <a:r>
              <a:rPr lang="en-US" i="1" dirty="0" err="1"/>
              <a:t>poweron</a:t>
            </a:r>
            <a:r>
              <a:rPr lang="en-US" i="1" dirty="0"/>
              <a:t> self-test </a:t>
            </a:r>
            <a:r>
              <a:rPr lang="en-US" dirty="0"/>
              <a:t>or </a:t>
            </a:r>
            <a:r>
              <a:rPr lang="en-US" i="1" dirty="0"/>
              <a:t>POST. </a:t>
            </a:r>
            <a:r>
              <a:rPr lang="en-US" dirty="0"/>
              <a:t>The POST checks each component to see if it is functioning properly, and initializes system settings, which produces the beeps you may hear as your computer boots.</a:t>
            </a:r>
            <a:endParaRPr lang="en-US" altLang="en-US" dirty="0"/>
          </a:p>
          <a:p>
            <a:r>
              <a:rPr lang="en-US" b="1" dirty="0"/>
              <a:t>Flash memory </a:t>
            </a:r>
            <a:r>
              <a:rPr lang="en-US" dirty="0"/>
              <a:t>consists of nonvolatile memory chips that can be used for storage by the computer or the user. Flash memory chips have begun to replace ROM. By storing this information in flash memory instead of ROM, the boot sequence can be updated as needed.</a:t>
            </a:r>
            <a:endParaRPr lang="en-US"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1">
            <a:extLst>
              <a:ext uri="{FF2B5EF4-FFF2-40B4-BE49-F238E27FC236}">
                <a16:creationId xmlns:a16="http://schemas.microsoft.com/office/drawing/2014/main" id="{4795F20C-F397-B866-CC4C-5A75B068B10E}"/>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C9C7FE61-4AD1-4CEE-AE17-DAC6C145A55B}" type="slidenum">
              <a:rPr lang="en-US" altLang="en-US" sz="1200">
                <a:solidFill>
                  <a:schemeClr val="bg1"/>
                </a:solidFill>
              </a:rPr>
              <a:pPr algn="r" eaLnBrk="1" hangingPunct="1"/>
              <a:t>24</a:t>
            </a:fld>
            <a:endParaRPr lang="en-US" altLang="en-US" sz="1200">
              <a:solidFill>
                <a:schemeClr val="bg1"/>
              </a:solidFill>
            </a:endParaRPr>
          </a:p>
        </p:txBody>
      </p:sp>
      <p:sp>
        <p:nvSpPr>
          <p:cNvPr id="29699" name="Title 1">
            <a:extLst>
              <a:ext uri="{FF2B5EF4-FFF2-40B4-BE49-F238E27FC236}">
                <a16:creationId xmlns:a16="http://schemas.microsoft.com/office/drawing/2014/main" id="{CB278B75-8E1A-66F3-ED72-B695715B7863}"/>
              </a:ext>
            </a:extLst>
          </p:cNvPr>
          <p:cNvSpPr>
            <a:spLocks noGrp="1"/>
          </p:cNvSpPr>
          <p:nvPr>
            <p:ph type="title" idx="4294967295"/>
          </p:nvPr>
        </p:nvSpPr>
        <p:spPr>
          <a:xfrm>
            <a:off x="2252016" y="301840"/>
            <a:ext cx="7885112" cy="1016000"/>
          </a:xfrm>
        </p:spPr>
        <p:txBody>
          <a:bodyPr anchor="b"/>
          <a:lstStyle/>
          <a:p>
            <a:pPr eaLnBrk="1" hangingPunct="1"/>
            <a:r>
              <a:rPr lang="en-US" altLang="en-US" sz="2800" dirty="0"/>
              <a:t>Fans and </a:t>
            </a:r>
            <a:br>
              <a:rPr lang="en-US" altLang="en-US" sz="2800" dirty="0"/>
            </a:br>
            <a:r>
              <a:rPr lang="en-US" altLang="en-US" sz="2800" dirty="0"/>
              <a:t>Other Cooling Components</a:t>
            </a:r>
          </a:p>
        </p:txBody>
      </p:sp>
      <p:sp>
        <p:nvSpPr>
          <p:cNvPr id="59395" name="Content Placeholder 2">
            <a:extLst>
              <a:ext uri="{FF2B5EF4-FFF2-40B4-BE49-F238E27FC236}">
                <a16:creationId xmlns:a16="http://schemas.microsoft.com/office/drawing/2014/main" id="{8483F7A2-E842-AB4E-F8DD-667D197B3054}"/>
              </a:ext>
            </a:extLst>
          </p:cNvPr>
          <p:cNvSpPr>
            <a:spLocks noGrp="1"/>
          </p:cNvSpPr>
          <p:nvPr>
            <p:ph idx="4294967295"/>
          </p:nvPr>
        </p:nvSpPr>
        <p:spPr>
          <a:xfrm>
            <a:off x="1393974" y="1935495"/>
            <a:ext cx="9601196" cy="3318936"/>
          </a:xfrm>
        </p:spPr>
        <p:txBody>
          <a:bodyPr>
            <a:normAutofit/>
          </a:bodyPr>
          <a:lstStyle/>
          <a:p>
            <a:pPr eaLnBrk="1" hangingPunct="1">
              <a:lnSpc>
                <a:spcPct val="90000"/>
              </a:lnSpc>
              <a:spcAft>
                <a:spcPct val="20000"/>
              </a:spcAft>
            </a:pPr>
            <a:r>
              <a:rPr lang="en-US" altLang="en-US" dirty="0"/>
              <a:t>Heat: A continuing problem for CPU and computer manufacturers</a:t>
            </a:r>
          </a:p>
          <a:p>
            <a:pPr eaLnBrk="1" hangingPunct="1">
              <a:lnSpc>
                <a:spcPct val="90000"/>
              </a:lnSpc>
              <a:spcAft>
                <a:spcPct val="20000"/>
              </a:spcAft>
            </a:pPr>
            <a:r>
              <a:rPr lang="en-US" altLang="en-US" dirty="0"/>
              <a:t>Fans: Used on most personal computers</a:t>
            </a:r>
          </a:p>
          <a:p>
            <a:pPr eaLnBrk="1" hangingPunct="1">
              <a:lnSpc>
                <a:spcPct val="90000"/>
              </a:lnSpc>
              <a:spcAft>
                <a:spcPct val="20000"/>
              </a:spcAft>
            </a:pPr>
            <a:r>
              <a:rPr lang="en-US" altLang="en-US" dirty="0"/>
              <a:t>Water cooling systems: Cool the computer with liquid-filed tubes</a:t>
            </a:r>
          </a:p>
          <a:p>
            <a:pPr eaLnBrk="1" hangingPunct="1">
              <a:lnSpc>
                <a:spcPct val="90000"/>
              </a:lnSpc>
              <a:spcAft>
                <a:spcPct val="20000"/>
              </a:spcAft>
            </a:pPr>
            <a:r>
              <a:rPr lang="en-US" altLang="en-US" dirty="0"/>
              <a:t>Notebook cooling stands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1">
            <a:extLst>
              <a:ext uri="{FF2B5EF4-FFF2-40B4-BE49-F238E27FC236}">
                <a16:creationId xmlns:a16="http://schemas.microsoft.com/office/drawing/2014/main" id="{8F5B56AB-7945-E545-6E1C-02680A94EF94}"/>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1B4B21CE-F328-465C-ABC6-E507F947D5CC}" type="slidenum">
              <a:rPr lang="en-US" altLang="en-US" sz="1200">
                <a:solidFill>
                  <a:schemeClr val="bg1"/>
                </a:solidFill>
              </a:rPr>
              <a:pPr algn="r" eaLnBrk="1" hangingPunct="1"/>
              <a:t>25</a:t>
            </a:fld>
            <a:endParaRPr lang="en-US" altLang="en-US" sz="1200">
              <a:solidFill>
                <a:schemeClr val="bg1"/>
              </a:solidFill>
            </a:endParaRPr>
          </a:p>
        </p:txBody>
      </p:sp>
      <p:sp>
        <p:nvSpPr>
          <p:cNvPr id="30723" name="Title 1">
            <a:extLst>
              <a:ext uri="{FF2B5EF4-FFF2-40B4-BE49-F238E27FC236}">
                <a16:creationId xmlns:a16="http://schemas.microsoft.com/office/drawing/2014/main" id="{2FE685FF-30A7-8971-0805-4E5CE2CA7DD0}"/>
              </a:ext>
            </a:extLst>
          </p:cNvPr>
          <p:cNvSpPr>
            <a:spLocks noGrp="1"/>
          </p:cNvSpPr>
          <p:nvPr>
            <p:ph type="title" idx="4294967295"/>
          </p:nvPr>
        </p:nvSpPr>
        <p:spPr>
          <a:xfrm>
            <a:off x="2476377" y="251472"/>
            <a:ext cx="7885113" cy="1016000"/>
          </a:xfrm>
        </p:spPr>
        <p:txBody>
          <a:bodyPr anchor="b"/>
          <a:lstStyle/>
          <a:p>
            <a:pPr eaLnBrk="1" hangingPunct="1"/>
            <a:r>
              <a:rPr lang="en-US" altLang="en-US" sz="2800" dirty="0"/>
              <a:t>Fans, Heat Sinks, and </a:t>
            </a:r>
            <a:br>
              <a:rPr lang="en-US" altLang="en-US" sz="2800" dirty="0"/>
            </a:br>
            <a:r>
              <a:rPr lang="en-US" altLang="en-US" sz="2800" dirty="0"/>
              <a:t>Other Cooling Components</a:t>
            </a:r>
          </a:p>
        </p:txBody>
      </p:sp>
      <p:pic>
        <p:nvPicPr>
          <p:cNvPr id="30724" name="Picture 4" descr="Fig2_13.jpg">
            <a:extLst>
              <a:ext uri="{FF2B5EF4-FFF2-40B4-BE49-F238E27FC236}">
                <a16:creationId xmlns:a16="http://schemas.microsoft.com/office/drawing/2014/main" id="{75170501-0539-2092-B95B-C3FF8784C3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0013" y="1503363"/>
            <a:ext cx="6843712" cy="46974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1">
            <a:extLst>
              <a:ext uri="{FF2B5EF4-FFF2-40B4-BE49-F238E27FC236}">
                <a16:creationId xmlns:a16="http://schemas.microsoft.com/office/drawing/2014/main" id="{3BCE7548-3BF2-A0D0-7923-82B6CCFADBE0}"/>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F5581042-DBC5-45C6-96EC-E15DDBA8D6A5}" type="slidenum">
              <a:rPr lang="en-US" altLang="en-US" sz="1200">
                <a:solidFill>
                  <a:schemeClr val="bg1"/>
                </a:solidFill>
              </a:rPr>
              <a:pPr algn="r" eaLnBrk="1" hangingPunct="1"/>
              <a:t>26</a:t>
            </a:fld>
            <a:endParaRPr lang="en-US" altLang="en-US" sz="1200">
              <a:solidFill>
                <a:schemeClr val="bg1"/>
              </a:solidFill>
            </a:endParaRPr>
          </a:p>
        </p:txBody>
      </p:sp>
      <p:sp>
        <p:nvSpPr>
          <p:cNvPr id="31747" name="Title 1">
            <a:extLst>
              <a:ext uri="{FF2B5EF4-FFF2-40B4-BE49-F238E27FC236}">
                <a16:creationId xmlns:a16="http://schemas.microsoft.com/office/drawing/2014/main" id="{16758EB5-FC6F-B77C-843F-B4EE6F764FE2}"/>
              </a:ext>
            </a:extLst>
          </p:cNvPr>
          <p:cNvSpPr>
            <a:spLocks noGrp="1"/>
          </p:cNvSpPr>
          <p:nvPr>
            <p:ph type="title" idx="4294967295"/>
          </p:nvPr>
        </p:nvSpPr>
        <p:spPr>
          <a:xfrm>
            <a:off x="2316163" y="0"/>
            <a:ext cx="7885112" cy="1016000"/>
          </a:xfrm>
        </p:spPr>
        <p:txBody>
          <a:bodyPr anchor="b"/>
          <a:lstStyle/>
          <a:p>
            <a:pPr eaLnBrk="1" hangingPunct="1"/>
            <a:r>
              <a:rPr lang="en-US" altLang="en-US" sz="2800"/>
              <a:t>Expansion Slots, Expansion Cards, and ExpressCards</a:t>
            </a:r>
          </a:p>
        </p:txBody>
      </p:sp>
      <p:sp>
        <p:nvSpPr>
          <p:cNvPr id="61443" name="Content Placeholder 2">
            <a:extLst>
              <a:ext uri="{FF2B5EF4-FFF2-40B4-BE49-F238E27FC236}">
                <a16:creationId xmlns:a16="http://schemas.microsoft.com/office/drawing/2014/main" id="{644854AE-8C94-394D-A2B4-0ADAB6597FF6}"/>
              </a:ext>
            </a:extLst>
          </p:cNvPr>
          <p:cNvSpPr>
            <a:spLocks noGrp="1"/>
          </p:cNvSpPr>
          <p:nvPr>
            <p:ph idx="4294967295"/>
          </p:nvPr>
        </p:nvSpPr>
        <p:spPr>
          <a:xfrm>
            <a:off x="1375300" y="1437744"/>
            <a:ext cx="9601196" cy="3318936"/>
          </a:xfrm>
        </p:spPr>
        <p:txBody>
          <a:bodyPr/>
          <a:lstStyle/>
          <a:p>
            <a:pPr>
              <a:spcBef>
                <a:spcPts val="500"/>
              </a:spcBef>
            </a:pPr>
            <a:r>
              <a:rPr lang="en-US" altLang="en-US" dirty="0"/>
              <a:t>Expansion slot: A location on the motherboard into which expansion cards are inserted</a:t>
            </a:r>
          </a:p>
          <a:p>
            <a:pPr>
              <a:spcBef>
                <a:spcPts val="500"/>
              </a:spcBef>
            </a:pPr>
            <a:r>
              <a:rPr lang="en-US" altLang="en-US" dirty="0"/>
              <a:t>Expansion card: A circuit board used to add additional functionality or to attach a peripheral device</a:t>
            </a:r>
          </a:p>
          <a:p>
            <a:pPr>
              <a:spcBef>
                <a:spcPts val="500"/>
              </a:spcBef>
            </a:pPr>
            <a:r>
              <a:rPr lang="en-US" altLang="en-US" dirty="0" err="1"/>
              <a:t>ExpressCard</a:t>
            </a:r>
            <a:r>
              <a:rPr lang="en-US" altLang="en-US" dirty="0"/>
              <a:t> modules: </a:t>
            </a:r>
            <a:br>
              <a:rPr lang="en-US" altLang="en-US" dirty="0"/>
            </a:br>
            <a:r>
              <a:rPr lang="en-US" altLang="en-US" dirty="0"/>
              <a:t>Designed for </a:t>
            </a:r>
            <a:br>
              <a:rPr lang="en-US" altLang="en-US" dirty="0"/>
            </a:br>
            <a:r>
              <a:rPr lang="en-US" altLang="en-US" dirty="0"/>
              <a:t>notebook computer </a:t>
            </a:r>
            <a:br>
              <a:rPr lang="en-US" altLang="en-US" dirty="0"/>
            </a:br>
            <a:r>
              <a:rPr lang="en-US" altLang="en-US" dirty="0"/>
              <a:t>expansion</a:t>
            </a:r>
          </a:p>
        </p:txBody>
      </p:sp>
      <p:pic>
        <p:nvPicPr>
          <p:cNvPr id="31749" name="Picture 2">
            <a:extLst>
              <a:ext uri="{FF2B5EF4-FFF2-40B4-BE49-F238E27FC236}">
                <a16:creationId xmlns:a16="http://schemas.microsoft.com/office/drawing/2014/main" id="{4DE85281-8BB6-0BDE-FDE2-DA0D36FDE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575" y="3027364"/>
            <a:ext cx="3932238" cy="3355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50" name="Picture 3">
            <a:extLst>
              <a:ext uri="{FF2B5EF4-FFF2-40B4-BE49-F238E27FC236}">
                <a16:creationId xmlns:a16="http://schemas.microsoft.com/office/drawing/2014/main" id="{E43F4874-BE5F-FEA3-7D1A-43B743952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089" y="5108576"/>
            <a:ext cx="1362075" cy="1266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1">
            <a:extLst>
              <a:ext uri="{FF2B5EF4-FFF2-40B4-BE49-F238E27FC236}">
                <a16:creationId xmlns:a16="http://schemas.microsoft.com/office/drawing/2014/main" id="{3CAD7E44-49E9-FAA6-6059-739700B5EB1E}"/>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4A4CB7BA-3221-4741-A797-257303F8078B}" type="slidenum">
              <a:rPr lang="en-US" altLang="en-US" sz="1200">
                <a:solidFill>
                  <a:schemeClr val="bg1"/>
                </a:solidFill>
              </a:rPr>
              <a:pPr algn="r" eaLnBrk="1" hangingPunct="1"/>
              <a:t>27</a:t>
            </a:fld>
            <a:endParaRPr lang="en-US" altLang="en-US" sz="1200">
              <a:solidFill>
                <a:schemeClr val="bg1"/>
              </a:solidFill>
            </a:endParaRPr>
          </a:p>
        </p:txBody>
      </p:sp>
      <p:sp>
        <p:nvSpPr>
          <p:cNvPr id="32771" name="Title 1">
            <a:extLst>
              <a:ext uri="{FF2B5EF4-FFF2-40B4-BE49-F238E27FC236}">
                <a16:creationId xmlns:a16="http://schemas.microsoft.com/office/drawing/2014/main" id="{67700020-8397-0209-210B-445F00CE0EC8}"/>
              </a:ext>
            </a:extLst>
          </p:cNvPr>
          <p:cNvSpPr>
            <a:spLocks noGrp="1"/>
          </p:cNvSpPr>
          <p:nvPr>
            <p:ph type="title" idx="4294967295"/>
          </p:nvPr>
        </p:nvSpPr>
        <p:spPr>
          <a:xfrm>
            <a:off x="1295401" y="325173"/>
            <a:ext cx="9601196" cy="656960"/>
          </a:xfrm>
        </p:spPr>
        <p:txBody>
          <a:bodyPr anchor="b"/>
          <a:lstStyle/>
          <a:p>
            <a:pPr eaLnBrk="1" hangingPunct="1"/>
            <a:r>
              <a:rPr lang="en-US" altLang="en-US" sz="2800" dirty="0"/>
              <a:t>Buses</a:t>
            </a:r>
          </a:p>
        </p:txBody>
      </p:sp>
      <p:sp>
        <p:nvSpPr>
          <p:cNvPr id="63491" name="Content Placeholder 2">
            <a:extLst>
              <a:ext uri="{FF2B5EF4-FFF2-40B4-BE49-F238E27FC236}">
                <a16:creationId xmlns:a16="http://schemas.microsoft.com/office/drawing/2014/main" id="{0223AD81-D39A-7AEB-66A3-830A9095C717}"/>
              </a:ext>
            </a:extLst>
          </p:cNvPr>
          <p:cNvSpPr>
            <a:spLocks noGrp="1"/>
          </p:cNvSpPr>
          <p:nvPr>
            <p:ph idx="4294967295"/>
          </p:nvPr>
        </p:nvSpPr>
        <p:spPr>
          <a:xfrm>
            <a:off x="1295401" y="1769532"/>
            <a:ext cx="9601196" cy="3318936"/>
          </a:xfrm>
        </p:spPr>
        <p:txBody>
          <a:bodyPr/>
          <a:lstStyle/>
          <a:p>
            <a:pPr eaLnBrk="1" hangingPunct="1">
              <a:lnSpc>
                <a:spcPct val="90000"/>
              </a:lnSpc>
              <a:spcBef>
                <a:spcPct val="10000"/>
              </a:spcBef>
              <a:spcAft>
                <a:spcPct val="10000"/>
              </a:spcAft>
            </a:pPr>
            <a:r>
              <a:rPr lang="en-US" altLang="en-US" dirty="0">
                <a:cs typeface="Times New Roman" panose="02020603050405020304" pitchFamily="18" charset="0"/>
              </a:rPr>
              <a:t>Bus: An electronic path within a computer over which data travels</a:t>
            </a:r>
          </a:p>
          <a:p>
            <a:pPr lvl="1" eaLnBrk="1" hangingPunct="1">
              <a:lnSpc>
                <a:spcPct val="90000"/>
              </a:lnSpc>
              <a:spcBef>
                <a:spcPct val="10000"/>
              </a:spcBef>
              <a:spcAft>
                <a:spcPct val="10000"/>
              </a:spcAft>
            </a:pPr>
            <a:r>
              <a:rPr lang="en-US" altLang="en-US" dirty="0">
                <a:cs typeface="Times New Roman" panose="02020603050405020304" pitchFamily="18" charset="0"/>
              </a:rPr>
              <a:t>Expansion bus: Connects the CPU to peripheral (typically input and output) devices</a:t>
            </a:r>
          </a:p>
          <a:p>
            <a:pPr lvl="1" eaLnBrk="1" hangingPunct="1">
              <a:lnSpc>
                <a:spcPct val="90000"/>
              </a:lnSpc>
              <a:spcAft>
                <a:spcPct val="20000"/>
              </a:spcAft>
            </a:pPr>
            <a:r>
              <a:rPr lang="en-US" altLang="en-US" dirty="0">
                <a:cs typeface="Times New Roman" panose="02020603050405020304" pitchFamily="18" charset="0"/>
              </a:rPr>
              <a:t>Memory bus: connects CPU directly to RAM</a:t>
            </a:r>
          </a:p>
          <a:p>
            <a:pPr lvl="1" eaLnBrk="1" hangingPunct="1">
              <a:lnSpc>
                <a:spcPct val="90000"/>
              </a:lnSpc>
              <a:spcAft>
                <a:spcPct val="20000"/>
              </a:spcAft>
            </a:pPr>
            <a:r>
              <a:rPr lang="en-US" altLang="en-US" dirty="0">
                <a:cs typeface="Times New Roman" panose="02020603050405020304" pitchFamily="18" charset="0"/>
              </a:rPr>
              <a:t>Frontside bus: connects CPU to I/O bridge</a:t>
            </a:r>
          </a:p>
          <a:p>
            <a:pPr lvl="1" eaLnBrk="1" hangingPunct="1">
              <a:lnSpc>
                <a:spcPct val="90000"/>
              </a:lnSpc>
              <a:spcAft>
                <a:spcPct val="20000"/>
              </a:spcAft>
            </a:pPr>
            <a:r>
              <a:rPr lang="en-US" altLang="en-US" dirty="0">
                <a:cs typeface="Times New Roman" panose="02020603050405020304" pitchFamily="18" charset="0"/>
              </a:rPr>
              <a:t>PCI and PCI Express (PCIe) bus</a:t>
            </a:r>
          </a:p>
          <a:p>
            <a:pPr lvl="1" eaLnBrk="1" hangingPunct="1">
              <a:lnSpc>
                <a:spcPct val="90000"/>
              </a:lnSpc>
              <a:spcAft>
                <a:spcPct val="20000"/>
              </a:spcAft>
            </a:pPr>
            <a:r>
              <a:rPr lang="en-US" altLang="en-US" dirty="0">
                <a:cs typeface="Times New Roman" panose="02020603050405020304" pitchFamily="18" charset="0"/>
              </a:rPr>
              <a:t>Universal Serial Bus (USB)</a:t>
            </a:r>
          </a:p>
          <a:p>
            <a:pPr lvl="1" eaLnBrk="1" hangingPunct="1">
              <a:lnSpc>
                <a:spcPct val="90000"/>
              </a:lnSpc>
              <a:spcAft>
                <a:spcPct val="20000"/>
              </a:spcAft>
            </a:pPr>
            <a:r>
              <a:rPr lang="en-US" altLang="en-US" dirty="0">
                <a:cs typeface="Times New Roman" panose="02020603050405020304" pitchFamily="18" charset="0"/>
              </a:rPr>
              <a:t>FireWire/IEEE 1394 bus</a:t>
            </a:r>
            <a:endParaRPr lang="en-US" altLang="en-US" dirty="0"/>
          </a:p>
          <a:p>
            <a:pPr lvl="1" eaLnBrk="1" hangingPunct="1">
              <a:lnSpc>
                <a:spcPct val="90000"/>
              </a:lnSpc>
              <a:spcBef>
                <a:spcPct val="10000"/>
              </a:spcBef>
              <a:spcAft>
                <a:spcPct val="10000"/>
              </a:spcAft>
            </a:pPr>
            <a:endParaRPr lang="en-US"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1">
            <a:extLst>
              <a:ext uri="{FF2B5EF4-FFF2-40B4-BE49-F238E27FC236}">
                <a16:creationId xmlns:a16="http://schemas.microsoft.com/office/drawing/2014/main" id="{0BF09D7B-D246-6439-4D4B-4EC19AC01511}"/>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E87E61E8-B1B9-49AF-A62F-F0DAB1AC6BA8}" type="slidenum">
              <a:rPr lang="en-US" altLang="en-US" sz="1200">
                <a:solidFill>
                  <a:schemeClr val="bg1"/>
                </a:solidFill>
              </a:rPr>
              <a:pPr algn="r" eaLnBrk="1" hangingPunct="1"/>
              <a:t>28</a:t>
            </a:fld>
            <a:endParaRPr lang="en-US" altLang="en-US" sz="1200">
              <a:solidFill>
                <a:schemeClr val="bg1"/>
              </a:solidFill>
            </a:endParaRPr>
          </a:p>
        </p:txBody>
      </p:sp>
      <p:sp>
        <p:nvSpPr>
          <p:cNvPr id="33795" name="Title 1">
            <a:extLst>
              <a:ext uri="{FF2B5EF4-FFF2-40B4-BE49-F238E27FC236}">
                <a16:creationId xmlns:a16="http://schemas.microsoft.com/office/drawing/2014/main" id="{3F6E48FA-63C3-5967-A386-EF14D801E5CA}"/>
              </a:ext>
            </a:extLst>
          </p:cNvPr>
          <p:cNvSpPr>
            <a:spLocks noGrp="1"/>
          </p:cNvSpPr>
          <p:nvPr>
            <p:ph type="title" idx="4294967295"/>
          </p:nvPr>
        </p:nvSpPr>
        <p:spPr/>
        <p:txBody>
          <a:bodyPr anchor="b"/>
          <a:lstStyle/>
          <a:p>
            <a:pPr eaLnBrk="1" hangingPunct="1"/>
            <a:r>
              <a:rPr lang="en-US" altLang="en-US" sz="2800"/>
              <a:t>Buses</a:t>
            </a:r>
          </a:p>
        </p:txBody>
      </p:sp>
      <p:pic>
        <p:nvPicPr>
          <p:cNvPr id="33796" name="Picture 2" descr="C:\Data\Course\_UC13\IM stuff\ch02\FigureChapter02_fig15.jpg">
            <a:extLst>
              <a:ext uri="{FF2B5EF4-FFF2-40B4-BE49-F238E27FC236}">
                <a16:creationId xmlns:a16="http://schemas.microsoft.com/office/drawing/2014/main" id="{D7D5D06D-E28D-8DCC-768F-98E41E621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739" y="289856"/>
            <a:ext cx="5346282" cy="61236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3797" name="Picture 3">
            <a:extLst>
              <a:ext uri="{FF2B5EF4-FFF2-40B4-BE49-F238E27FC236}">
                <a16:creationId xmlns:a16="http://schemas.microsoft.com/office/drawing/2014/main" id="{78874BD4-CC49-3807-AA57-241A8FED4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614" y="2811602"/>
            <a:ext cx="1381125" cy="14382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1">
            <a:extLst>
              <a:ext uri="{FF2B5EF4-FFF2-40B4-BE49-F238E27FC236}">
                <a16:creationId xmlns:a16="http://schemas.microsoft.com/office/drawing/2014/main" id="{000F1A13-A944-07E6-856D-99CDEB6E0979}"/>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8E8188AC-27D1-4D92-950F-A5C19494386B}" type="slidenum">
              <a:rPr lang="en-US" altLang="en-US" sz="1200">
                <a:solidFill>
                  <a:schemeClr val="bg1"/>
                </a:solidFill>
              </a:rPr>
              <a:pPr algn="r" eaLnBrk="1" hangingPunct="1"/>
              <a:t>29</a:t>
            </a:fld>
            <a:endParaRPr lang="en-US" altLang="en-US" sz="1200">
              <a:solidFill>
                <a:schemeClr val="bg1"/>
              </a:solidFill>
            </a:endParaRPr>
          </a:p>
        </p:txBody>
      </p:sp>
      <p:sp>
        <p:nvSpPr>
          <p:cNvPr id="34819" name="Rectangle 2">
            <a:extLst>
              <a:ext uri="{FF2B5EF4-FFF2-40B4-BE49-F238E27FC236}">
                <a16:creationId xmlns:a16="http://schemas.microsoft.com/office/drawing/2014/main" id="{41D2468D-9321-339B-5FC2-25261E393D0F}"/>
              </a:ext>
            </a:extLst>
          </p:cNvPr>
          <p:cNvSpPr>
            <a:spLocks noGrp="1" noChangeArrowheads="1"/>
          </p:cNvSpPr>
          <p:nvPr>
            <p:ph type="title" idx="4294967295"/>
          </p:nvPr>
        </p:nvSpPr>
        <p:spPr>
          <a:xfrm>
            <a:off x="1295401" y="104956"/>
            <a:ext cx="9601196" cy="1303867"/>
          </a:xfrm>
        </p:spPr>
        <p:txBody>
          <a:bodyPr/>
          <a:lstStyle/>
          <a:p>
            <a:pPr eaLnBrk="1" hangingPunct="1"/>
            <a:r>
              <a:rPr lang="en-US" altLang="en-US" sz="2800" dirty="0"/>
              <a:t>Ports and Connectors</a:t>
            </a:r>
          </a:p>
        </p:txBody>
      </p:sp>
      <p:sp>
        <p:nvSpPr>
          <p:cNvPr id="66563" name="Rectangle 3">
            <a:extLst>
              <a:ext uri="{FF2B5EF4-FFF2-40B4-BE49-F238E27FC236}">
                <a16:creationId xmlns:a16="http://schemas.microsoft.com/office/drawing/2014/main" id="{B9F72A55-E3E3-12BB-DA96-474CEAC4C84A}"/>
              </a:ext>
            </a:extLst>
          </p:cNvPr>
          <p:cNvSpPr>
            <a:spLocks noGrp="1" noChangeArrowheads="1"/>
          </p:cNvSpPr>
          <p:nvPr>
            <p:ph type="body" idx="4294967295"/>
          </p:nvPr>
        </p:nvSpPr>
        <p:spPr>
          <a:xfrm>
            <a:off x="2287587" y="1247594"/>
            <a:ext cx="7885113" cy="5505450"/>
          </a:xfrm>
        </p:spPr>
        <p:txBody>
          <a:bodyPr/>
          <a:lstStyle/>
          <a:p>
            <a:pPr eaLnBrk="1" hangingPunct="1"/>
            <a:r>
              <a:rPr lang="en-US" altLang="en-US" dirty="0"/>
              <a:t>Port: A connector on the exterior of a computer’s system unit to which a device may be attached</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sp>
        <p:nvSpPr>
          <p:cNvPr id="34821" name="Rectangle 6">
            <a:extLst>
              <a:ext uri="{FF2B5EF4-FFF2-40B4-BE49-F238E27FC236}">
                <a16:creationId xmlns:a16="http://schemas.microsoft.com/office/drawing/2014/main" id="{D98B6C06-621A-80EE-3D9C-B935C3BE6D6E}"/>
              </a:ext>
            </a:extLst>
          </p:cNvPr>
          <p:cNvSpPr>
            <a:spLocks noChangeArrowheads="1"/>
          </p:cNvSpPr>
          <p:nvPr/>
        </p:nvSpPr>
        <p:spPr bwMode="auto">
          <a:xfrm>
            <a:off x="3575051" y="2420939"/>
            <a:ext cx="345757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lvl="1" eaLnBrk="1" hangingPunct="1">
              <a:lnSpc>
                <a:spcPct val="90000"/>
              </a:lnSpc>
              <a:spcBef>
                <a:spcPct val="20000"/>
              </a:spcBef>
              <a:spcAft>
                <a:spcPct val="20000"/>
              </a:spcAft>
              <a:buFontTx/>
              <a:buChar char="–"/>
            </a:pPr>
            <a:endParaRPr lang="en-US" altLang="en-US" sz="2800">
              <a:solidFill>
                <a:schemeClr val="bg1"/>
              </a:solidFill>
            </a:endParaRPr>
          </a:p>
        </p:txBody>
      </p:sp>
      <p:sp>
        <p:nvSpPr>
          <p:cNvPr id="34822" name="Rectangle 7">
            <a:extLst>
              <a:ext uri="{FF2B5EF4-FFF2-40B4-BE49-F238E27FC236}">
                <a16:creationId xmlns:a16="http://schemas.microsoft.com/office/drawing/2014/main" id="{5FE8033E-8BF7-ED0E-0E9B-38C30174206E}"/>
              </a:ext>
            </a:extLst>
          </p:cNvPr>
          <p:cNvSpPr>
            <a:spLocks noChangeArrowheads="1"/>
          </p:cNvSpPr>
          <p:nvPr/>
        </p:nvSpPr>
        <p:spPr bwMode="auto">
          <a:xfrm>
            <a:off x="6924676" y="2565401"/>
            <a:ext cx="2987675"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lvl="1" eaLnBrk="1" hangingPunct="1">
              <a:lnSpc>
                <a:spcPct val="90000"/>
              </a:lnSpc>
              <a:spcBef>
                <a:spcPct val="20000"/>
              </a:spcBef>
              <a:spcAft>
                <a:spcPct val="20000"/>
              </a:spcAft>
              <a:buFontTx/>
              <a:buChar char="–"/>
            </a:pPr>
            <a:endParaRPr lang="en-US" altLang="en-US" sz="2400">
              <a:solidFill>
                <a:schemeClr val="bg1"/>
              </a:solidFill>
            </a:endParaRPr>
          </a:p>
        </p:txBody>
      </p:sp>
      <p:sp>
        <p:nvSpPr>
          <p:cNvPr id="11" name="Rectangle 6">
            <a:extLst>
              <a:ext uri="{FF2B5EF4-FFF2-40B4-BE49-F238E27FC236}">
                <a16:creationId xmlns:a16="http://schemas.microsoft.com/office/drawing/2014/main" id="{BE91CABF-53B9-7193-E119-8D83DA9D5B47}"/>
              </a:ext>
            </a:extLst>
          </p:cNvPr>
          <p:cNvSpPr>
            <a:spLocks noChangeArrowheads="1"/>
          </p:cNvSpPr>
          <p:nvPr/>
        </p:nvSpPr>
        <p:spPr bwMode="auto">
          <a:xfrm>
            <a:off x="3035301" y="2257425"/>
            <a:ext cx="3389313"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lvl="1" eaLnBrk="1" hangingPunct="1">
              <a:lnSpc>
                <a:spcPct val="90000"/>
              </a:lnSpc>
              <a:spcBef>
                <a:spcPct val="20000"/>
              </a:spcBef>
              <a:spcAft>
                <a:spcPct val="20000"/>
              </a:spcAft>
              <a:buFontTx/>
              <a:buChar char="–"/>
            </a:pPr>
            <a:r>
              <a:rPr lang="en-US" altLang="en-US" sz="2400"/>
              <a:t>Monitor (VGA, DVI, HDMI)</a:t>
            </a:r>
          </a:p>
          <a:p>
            <a:pPr lvl="1" eaLnBrk="1" hangingPunct="1">
              <a:lnSpc>
                <a:spcPct val="90000"/>
              </a:lnSpc>
              <a:spcBef>
                <a:spcPct val="20000"/>
              </a:spcBef>
              <a:spcAft>
                <a:spcPct val="20000"/>
              </a:spcAft>
              <a:buFontTx/>
              <a:buChar char="–"/>
            </a:pPr>
            <a:r>
              <a:rPr lang="en-US" altLang="en-US" sz="2400">
                <a:cs typeface="Times New Roman" panose="02020603050405020304" pitchFamily="18" charset="0"/>
              </a:rPr>
              <a:t>Network</a:t>
            </a:r>
          </a:p>
          <a:p>
            <a:pPr lvl="1" eaLnBrk="1" hangingPunct="1">
              <a:lnSpc>
                <a:spcPct val="90000"/>
              </a:lnSpc>
              <a:spcBef>
                <a:spcPct val="20000"/>
              </a:spcBef>
              <a:spcAft>
                <a:spcPct val="20000"/>
              </a:spcAft>
              <a:buFontTx/>
              <a:buChar char="–"/>
            </a:pPr>
            <a:r>
              <a:rPr lang="en-US" altLang="en-US" sz="2400"/>
              <a:t>Modem</a:t>
            </a:r>
          </a:p>
          <a:p>
            <a:pPr lvl="1" eaLnBrk="1" hangingPunct="1">
              <a:lnSpc>
                <a:spcPct val="90000"/>
              </a:lnSpc>
              <a:spcBef>
                <a:spcPct val="20000"/>
              </a:spcBef>
              <a:spcAft>
                <a:spcPct val="20000"/>
              </a:spcAft>
              <a:buFontTx/>
              <a:buChar char="–"/>
            </a:pPr>
            <a:r>
              <a:rPr lang="en-US" altLang="en-US" sz="2400"/>
              <a:t>USB</a:t>
            </a:r>
          </a:p>
          <a:p>
            <a:pPr lvl="1" eaLnBrk="1" hangingPunct="1">
              <a:lnSpc>
                <a:spcPct val="90000"/>
              </a:lnSpc>
              <a:spcBef>
                <a:spcPct val="20000"/>
              </a:spcBef>
              <a:spcAft>
                <a:spcPct val="20000"/>
              </a:spcAft>
              <a:buFontTx/>
              <a:buChar char="–"/>
            </a:pPr>
            <a:r>
              <a:rPr lang="en-US" altLang="en-US" sz="2400"/>
              <a:t>FireWire</a:t>
            </a:r>
          </a:p>
          <a:p>
            <a:pPr lvl="1" eaLnBrk="1" hangingPunct="1">
              <a:lnSpc>
                <a:spcPct val="90000"/>
              </a:lnSpc>
              <a:spcBef>
                <a:spcPct val="20000"/>
              </a:spcBef>
              <a:spcAft>
                <a:spcPct val="20000"/>
              </a:spcAft>
              <a:buFontTx/>
              <a:buChar char="–"/>
            </a:pPr>
            <a:r>
              <a:rPr lang="en-US" altLang="en-US" sz="2400"/>
              <a:t>Keyboard</a:t>
            </a:r>
          </a:p>
        </p:txBody>
      </p:sp>
      <p:sp>
        <p:nvSpPr>
          <p:cNvPr id="12" name="Rectangle 7">
            <a:extLst>
              <a:ext uri="{FF2B5EF4-FFF2-40B4-BE49-F238E27FC236}">
                <a16:creationId xmlns:a16="http://schemas.microsoft.com/office/drawing/2014/main" id="{AF3531C5-63B9-CFB3-C159-F52AF9038233}"/>
              </a:ext>
            </a:extLst>
          </p:cNvPr>
          <p:cNvSpPr>
            <a:spLocks noChangeArrowheads="1"/>
          </p:cNvSpPr>
          <p:nvPr/>
        </p:nvSpPr>
        <p:spPr bwMode="auto">
          <a:xfrm>
            <a:off x="5949950" y="2224089"/>
            <a:ext cx="4222750" cy="30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lvl="1" eaLnBrk="1" hangingPunct="1">
              <a:lnSpc>
                <a:spcPct val="90000"/>
              </a:lnSpc>
              <a:spcBef>
                <a:spcPct val="20000"/>
              </a:spcBef>
              <a:spcAft>
                <a:spcPct val="20000"/>
              </a:spcAft>
              <a:buFontTx/>
              <a:buChar char="–"/>
            </a:pPr>
            <a:r>
              <a:rPr lang="en-US" altLang="en-US" sz="2400"/>
              <a:t>SCSI</a:t>
            </a:r>
          </a:p>
          <a:p>
            <a:pPr lvl="1" eaLnBrk="1" hangingPunct="1">
              <a:lnSpc>
                <a:spcPct val="90000"/>
              </a:lnSpc>
              <a:spcBef>
                <a:spcPct val="20000"/>
              </a:spcBef>
              <a:spcAft>
                <a:spcPct val="20000"/>
              </a:spcAft>
              <a:buFontTx/>
              <a:buChar char="–"/>
            </a:pPr>
            <a:r>
              <a:rPr lang="en-US" altLang="en-US" sz="2400"/>
              <a:t>MIDI</a:t>
            </a:r>
          </a:p>
          <a:p>
            <a:pPr lvl="1" eaLnBrk="1" hangingPunct="1">
              <a:lnSpc>
                <a:spcPct val="90000"/>
              </a:lnSpc>
              <a:spcBef>
                <a:spcPct val="20000"/>
              </a:spcBef>
              <a:spcAft>
                <a:spcPct val="20000"/>
              </a:spcAft>
              <a:buFontTx/>
              <a:buChar char="–"/>
            </a:pPr>
            <a:r>
              <a:rPr lang="en-US" altLang="en-US" sz="2400"/>
              <a:t>IrDA</a:t>
            </a:r>
          </a:p>
          <a:p>
            <a:pPr lvl="1" eaLnBrk="1" hangingPunct="1">
              <a:lnSpc>
                <a:spcPct val="90000"/>
              </a:lnSpc>
              <a:spcBef>
                <a:spcPct val="20000"/>
              </a:spcBef>
              <a:spcAft>
                <a:spcPct val="20000"/>
              </a:spcAft>
              <a:buFontTx/>
              <a:buChar char="–"/>
            </a:pPr>
            <a:r>
              <a:rPr lang="en-US" altLang="en-US" sz="2400"/>
              <a:t>Flash memory card slots</a:t>
            </a:r>
          </a:p>
          <a:p>
            <a:pPr lvl="1" eaLnBrk="1" hangingPunct="1">
              <a:lnSpc>
                <a:spcPct val="90000"/>
              </a:lnSpc>
              <a:spcBef>
                <a:spcPct val="20000"/>
              </a:spcBef>
              <a:spcAft>
                <a:spcPct val="20000"/>
              </a:spcAft>
              <a:buFontTx/>
              <a:buChar char="–"/>
            </a:pPr>
            <a:r>
              <a:rPr lang="en-US" altLang="en-US" sz="2400"/>
              <a:t>Game</a:t>
            </a:r>
          </a:p>
          <a:p>
            <a:pPr lvl="1" eaLnBrk="1" hangingPunct="1">
              <a:lnSpc>
                <a:spcPct val="90000"/>
              </a:lnSpc>
              <a:spcBef>
                <a:spcPct val="20000"/>
              </a:spcBef>
              <a:spcAft>
                <a:spcPct val="20000"/>
              </a:spcAft>
              <a:buFontTx/>
              <a:buChar char="–"/>
            </a:pPr>
            <a:r>
              <a:rPr lang="en-US" altLang="en-US" sz="2400"/>
              <a:t>Audio</a:t>
            </a:r>
          </a:p>
          <a:p>
            <a:pPr lvl="1" eaLnBrk="1" hangingPunct="1">
              <a:lnSpc>
                <a:spcPct val="90000"/>
              </a:lnSpc>
              <a:spcBef>
                <a:spcPct val="20000"/>
              </a:spcBef>
              <a:spcAft>
                <a:spcPct val="20000"/>
              </a:spcAft>
              <a:buFontTx/>
              <a:buChar char="–"/>
            </a:pPr>
            <a:r>
              <a:rPr lang="en-US" altLang="en-US" sz="2400"/>
              <a:t>eSATA</a:t>
            </a:r>
          </a:p>
          <a:p>
            <a:pPr eaLnBrk="1" hangingPunct="1">
              <a:lnSpc>
                <a:spcPct val="90000"/>
              </a:lnSpc>
              <a:spcBef>
                <a:spcPct val="20000"/>
              </a:spcBef>
              <a:spcAft>
                <a:spcPct val="20000"/>
              </a:spcAft>
            </a:pPr>
            <a:endParaRPr lang="en-US"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1">
            <a:extLst>
              <a:ext uri="{FF2B5EF4-FFF2-40B4-BE49-F238E27FC236}">
                <a16:creationId xmlns:a16="http://schemas.microsoft.com/office/drawing/2014/main" id="{4E2F98CF-0D44-CFFA-2281-84CF3C25A542}"/>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D456E8C3-4F3F-4BE1-9A0D-4CF93C4DCC8A}" type="slidenum">
              <a:rPr lang="en-US" altLang="en-US" sz="1200">
                <a:solidFill>
                  <a:schemeClr val="bg1"/>
                </a:solidFill>
              </a:rPr>
              <a:pPr algn="r" eaLnBrk="1" hangingPunct="1"/>
              <a:t>3</a:t>
            </a:fld>
            <a:endParaRPr lang="en-US" altLang="en-US" sz="1200">
              <a:solidFill>
                <a:schemeClr val="bg1"/>
              </a:solidFill>
            </a:endParaRPr>
          </a:p>
        </p:txBody>
      </p:sp>
      <p:sp>
        <p:nvSpPr>
          <p:cNvPr id="7171" name="Title 1">
            <a:extLst>
              <a:ext uri="{FF2B5EF4-FFF2-40B4-BE49-F238E27FC236}">
                <a16:creationId xmlns:a16="http://schemas.microsoft.com/office/drawing/2014/main" id="{CF94A744-1AD6-1A69-F2D8-6E5019B6AF91}"/>
              </a:ext>
            </a:extLst>
          </p:cNvPr>
          <p:cNvSpPr>
            <a:spLocks noGrp="1"/>
          </p:cNvSpPr>
          <p:nvPr>
            <p:ph type="title" idx="4294967295"/>
          </p:nvPr>
        </p:nvSpPr>
        <p:spPr>
          <a:xfrm>
            <a:off x="2782888" y="188914"/>
            <a:ext cx="8278812" cy="719137"/>
          </a:xfrm>
        </p:spPr>
        <p:txBody>
          <a:bodyPr anchor="b"/>
          <a:lstStyle/>
          <a:p>
            <a:pPr eaLnBrk="1" hangingPunct="1"/>
            <a:r>
              <a:rPr lang="en-US" altLang="en-US" sz="2800"/>
              <a:t>Digital Data Representation</a:t>
            </a:r>
          </a:p>
        </p:txBody>
      </p:sp>
      <p:sp>
        <p:nvSpPr>
          <p:cNvPr id="34819" name="Content Placeholder 2">
            <a:extLst>
              <a:ext uri="{FF2B5EF4-FFF2-40B4-BE49-F238E27FC236}">
                <a16:creationId xmlns:a16="http://schemas.microsoft.com/office/drawing/2014/main" id="{15F99A60-BA63-E3AE-DCB4-AB7A9F9174A7}"/>
              </a:ext>
            </a:extLst>
          </p:cNvPr>
          <p:cNvSpPr>
            <a:spLocks noGrp="1"/>
          </p:cNvSpPr>
          <p:nvPr>
            <p:ph idx="4294967295"/>
          </p:nvPr>
        </p:nvSpPr>
        <p:spPr>
          <a:xfrm>
            <a:off x="1981201" y="1371600"/>
            <a:ext cx="5027613" cy="5005388"/>
          </a:xfrm>
        </p:spPr>
        <p:txBody>
          <a:bodyPr/>
          <a:lstStyle/>
          <a:p>
            <a:pPr marL="342900" lvl="1" indent="-342900">
              <a:spcBef>
                <a:spcPct val="10000"/>
              </a:spcBef>
              <a:spcAft>
                <a:spcPct val="10000"/>
              </a:spcAft>
              <a:buFontTx/>
              <a:buChar char="•"/>
            </a:pPr>
            <a:r>
              <a:rPr lang="en-US" altLang="en-US" dirty="0">
                <a:cs typeface="Times New Roman" panose="02020603050405020304" pitchFamily="18" charset="0"/>
              </a:rPr>
              <a:t>Bit (</a:t>
            </a:r>
            <a:r>
              <a:rPr lang="en-US" altLang="en-US" b="1" dirty="0">
                <a:cs typeface="Times New Roman" panose="02020603050405020304" pitchFamily="18" charset="0"/>
              </a:rPr>
              <a:t>b</a:t>
            </a:r>
            <a:r>
              <a:rPr lang="en-US" altLang="en-US" dirty="0">
                <a:cs typeface="Times New Roman" panose="02020603050405020304" pitchFamily="18" charset="0"/>
              </a:rPr>
              <a:t>inary dig</a:t>
            </a:r>
            <a:r>
              <a:rPr lang="en-US" altLang="en-US" b="1" dirty="0">
                <a:cs typeface="Times New Roman" panose="02020603050405020304" pitchFamily="18" charset="0"/>
              </a:rPr>
              <a:t>it</a:t>
            </a:r>
            <a:r>
              <a:rPr lang="en-US" altLang="en-US" dirty="0">
                <a:cs typeface="Times New Roman" panose="02020603050405020304" pitchFamily="18" charset="0"/>
              </a:rPr>
              <a:t>): The smallest unit of data that a binary computer can recognize (a single 1 or 0)</a:t>
            </a:r>
          </a:p>
          <a:p>
            <a:pPr eaLnBrk="1" hangingPunct="1">
              <a:spcAft>
                <a:spcPct val="20000"/>
              </a:spcAft>
            </a:pPr>
            <a:r>
              <a:rPr lang="en-US" altLang="en-US" dirty="0">
                <a:cs typeface="Times New Roman" panose="02020603050405020304" pitchFamily="18" charset="0"/>
              </a:rPr>
              <a:t>Byte = 8 bits</a:t>
            </a:r>
          </a:p>
          <a:p>
            <a:pPr eaLnBrk="1" hangingPunct="1">
              <a:spcAft>
                <a:spcPct val="20000"/>
              </a:spcAft>
            </a:pPr>
            <a:r>
              <a:rPr lang="en-US" altLang="en-US" dirty="0">
                <a:cs typeface="Times New Roman" panose="02020603050405020304" pitchFamily="18" charset="0"/>
              </a:rPr>
              <a:t>Byte terminology used to express the size of documents and other files, programs, etc.</a:t>
            </a:r>
          </a:p>
          <a:p>
            <a:pPr eaLnBrk="1" hangingPunct="1">
              <a:spcAft>
                <a:spcPct val="20000"/>
              </a:spcAft>
            </a:pPr>
            <a:r>
              <a:rPr lang="en-US" altLang="en-US" dirty="0">
                <a:cs typeface="Times New Roman" panose="02020603050405020304" pitchFamily="18" charset="0"/>
              </a:rPr>
              <a:t>Prefixes are often used to express larger quantities of bytes: kilobyte (KB), megabyte (MB), gigabyte (GB), terabyte (TB), etc.</a:t>
            </a:r>
            <a:endParaRPr lang="en-US" altLang="en-US" dirty="0"/>
          </a:p>
        </p:txBody>
      </p:sp>
      <p:pic>
        <p:nvPicPr>
          <p:cNvPr id="7173" name="Picture 2">
            <a:extLst>
              <a:ext uri="{FF2B5EF4-FFF2-40B4-BE49-F238E27FC236}">
                <a16:creationId xmlns:a16="http://schemas.microsoft.com/office/drawing/2014/main" id="{45BB366D-1F4D-275C-FFAF-7EBE589F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111" r="2740" b="1794"/>
          <a:stretch>
            <a:fillRect/>
          </a:stretch>
        </p:blipFill>
        <p:spPr bwMode="auto">
          <a:xfrm>
            <a:off x="8212308" y="1393825"/>
            <a:ext cx="2555875" cy="4960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1">
            <a:extLst>
              <a:ext uri="{FF2B5EF4-FFF2-40B4-BE49-F238E27FC236}">
                <a16:creationId xmlns:a16="http://schemas.microsoft.com/office/drawing/2014/main" id="{FE682F04-5D4E-A8DD-7BBF-65C26641491A}"/>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45B622FC-D8E5-4858-AD56-9127218973EE}" type="slidenum">
              <a:rPr lang="en-US" altLang="en-US" sz="1200">
                <a:solidFill>
                  <a:schemeClr val="bg1"/>
                </a:solidFill>
              </a:rPr>
              <a:pPr algn="r" eaLnBrk="1" hangingPunct="1"/>
              <a:t>30</a:t>
            </a:fld>
            <a:endParaRPr lang="en-US" altLang="en-US" sz="1200">
              <a:solidFill>
                <a:schemeClr val="bg1"/>
              </a:solidFill>
            </a:endParaRPr>
          </a:p>
        </p:txBody>
      </p:sp>
      <p:sp>
        <p:nvSpPr>
          <p:cNvPr id="35843" name="Title 1">
            <a:extLst>
              <a:ext uri="{FF2B5EF4-FFF2-40B4-BE49-F238E27FC236}">
                <a16:creationId xmlns:a16="http://schemas.microsoft.com/office/drawing/2014/main" id="{4EFE1254-DE09-B2E6-427F-FD4202674D27}"/>
              </a:ext>
            </a:extLst>
          </p:cNvPr>
          <p:cNvSpPr>
            <a:spLocks noGrp="1"/>
          </p:cNvSpPr>
          <p:nvPr>
            <p:ph type="title" idx="4294967295"/>
          </p:nvPr>
        </p:nvSpPr>
        <p:spPr/>
        <p:txBody>
          <a:bodyPr anchor="b"/>
          <a:lstStyle/>
          <a:p>
            <a:pPr eaLnBrk="1" hangingPunct="1"/>
            <a:r>
              <a:rPr lang="en-US" altLang="en-US" sz="2800"/>
              <a:t>Ports and Connectors</a:t>
            </a:r>
          </a:p>
        </p:txBody>
      </p:sp>
      <p:pic>
        <p:nvPicPr>
          <p:cNvPr id="35844" name="Picture 6" descr="Fig2_16.jpg">
            <a:extLst>
              <a:ext uri="{FF2B5EF4-FFF2-40B4-BE49-F238E27FC236}">
                <a16:creationId xmlns:a16="http://schemas.microsoft.com/office/drawing/2014/main" id="{3ECF1281-8DF1-D5FA-0678-D94F2AC3D8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2064" y="1416050"/>
            <a:ext cx="7273925" cy="4929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PN Transistor: Application and Circuit Working Principles">
            <a:extLst>
              <a:ext uri="{FF2B5EF4-FFF2-40B4-BE49-F238E27FC236}">
                <a16:creationId xmlns:a16="http://schemas.microsoft.com/office/drawing/2014/main" id="{B3E7BCA2-3C27-E986-D999-B071A2BCC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912" y="4029075"/>
            <a:ext cx="2200275" cy="2076450"/>
          </a:xfrm>
          <a:prstGeom prst="rect">
            <a:avLst/>
          </a:prstGeom>
          <a:noFill/>
          <a:extLst>
            <a:ext uri="{909E8E84-426E-40DD-AFC4-6F175D3DCCD1}">
              <a14:hiddenFill xmlns:a14="http://schemas.microsoft.com/office/drawing/2010/main">
                <a:solidFill>
                  <a:srgbClr val="FFFFFF"/>
                </a:solidFill>
              </a14:hiddenFill>
            </a:ext>
          </a:extLst>
        </p:spPr>
      </p:pic>
      <p:sp>
        <p:nvSpPr>
          <p:cNvPr id="39938" name="Rectangle 21">
            <a:extLst>
              <a:ext uri="{FF2B5EF4-FFF2-40B4-BE49-F238E27FC236}">
                <a16:creationId xmlns:a16="http://schemas.microsoft.com/office/drawing/2014/main" id="{D22CD24C-28EF-DEBA-0DBB-3A24E7EF799F}"/>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D49DF114-0011-4079-9E34-908D5139435B}" type="slidenum">
              <a:rPr lang="en-US" altLang="en-US" sz="1200">
                <a:solidFill>
                  <a:schemeClr val="bg1"/>
                </a:solidFill>
              </a:rPr>
              <a:pPr algn="r" eaLnBrk="1" hangingPunct="1"/>
              <a:t>31</a:t>
            </a:fld>
            <a:endParaRPr lang="en-US" altLang="en-US" sz="1200">
              <a:solidFill>
                <a:schemeClr val="bg1"/>
              </a:solidFill>
            </a:endParaRPr>
          </a:p>
        </p:txBody>
      </p:sp>
      <p:sp>
        <p:nvSpPr>
          <p:cNvPr id="39939" name="Title 1">
            <a:extLst>
              <a:ext uri="{FF2B5EF4-FFF2-40B4-BE49-F238E27FC236}">
                <a16:creationId xmlns:a16="http://schemas.microsoft.com/office/drawing/2014/main" id="{0B824190-3FFB-C18D-D2BE-2A5FB53E3F7B}"/>
              </a:ext>
            </a:extLst>
          </p:cNvPr>
          <p:cNvSpPr>
            <a:spLocks noGrp="1"/>
          </p:cNvSpPr>
          <p:nvPr>
            <p:ph type="title" idx="4294967295"/>
          </p:nvPr>
        </p:nvSpPr>
        <p:spPr>
          <a:xfrm>
            <a:off x="1419689" y="138754"/>
            <a:ext cx="9601196" cy="1303867"/>
          </a:xfrm>
        </p:spPr>
        <p:txBody>
          <a:bodyPr anchor="b"/>
          <a:lstStyle/>
          <a:p>
            <a:pPr eaLnBrk="1" hangingPunct="1"/>
            <a:r>
              <a:rPr lang="en-US" altLang="en-US" sz="2800" dirty="0"/>
              <a:t>How the CPU Works</a:t>
            </a:r>
          </a:p>
        </p:txBody>
      </p:sp>
      <p:sp>
        <p:nvSpPr>
          <p:cNvPr id="69635" name="Content Placeholder 2">
            <a:extLst>
              <a:ext uri="{FF2B5EF4-FFF2-40B4-BE49-F238E27FC236}">
                <a16:creationId xmlns:a16="http://schemas.microsoft.com/office/drawing/2014/main" id="{C19EC8AC-9314-66B5-CC00-5792CA63E236}"/>
              </a:ext>
            </a:extLst>
          </p:cNvPr>
          <p:cNvSpPr>
            <a:spLocks noGrp="1"/>
          </p:cNvSpPr>
          <p:nvPr>
            <p:ph idx="4294967295"/>
          </p:nvPr>
        </p:nvSpPr>
        <p:spPr>
          <a:xfrm>
            <a:off x="1526220" y="1873351"/>
            <a:ext cx="9601196" cy="3318936"/>
          </a:xfrm>
        </p:spPr>
        <p:txBody>
          <a:bodyPr/>
          <a:lstStyle/>
          <a:p>
            <a:pPr eaLnBrk="1" hangingPunct="1"/>
            <a:r>
              <a:rPr lang="en-US" altLang="en-US" dirty="0"/>
              <a:t>CPU: Consists of a variety of circuitry and components packaged together</a:t>
            </a:r>
          </a:p>
          <a:p>
            <a:pPr lvl="1" eaLnBrk="1" hangingPunct="1"/>
            <a:r>
              <a:rPr lang="en-US" altLang="en-US" dirty="0"/>
              <a:t>Transistor: Key element of the microprocessor</a:t>
            </a:r>
          </a:p>
          <a:p>
            <a:pPr lvl="2" eaLnBrk="1" hangingPunct="1"/>
            <a:r>
              <a:rPr lang="en-US" altLang="en-US" dirty="0"/>
              <a:t>Made of semi-conductor material that acts like a switch controlling the flow of electrons inside a chip</a:t>
            </a:r>
          </a:p>
          <a:p>
            <a:pPr eaLnBrk="1" hangingPunct="1"/>
            <a:r>
              <a:rPr lang="en-US" altLang="en-US" dirty="0"/>
              <a:t>Today’s CPUs contain hundreds of millions of transistors; the number doubles about every 18 months (Moore’s Law)</a:t>
            </a:r>
            <a:endParaRPr lang="fa-IR" altLang="en-US" dirty="0"/>
          </a:p>
          <a:p>
            <a:pPr lvl="1"/>
            <a:r>
              <a:rPr lang="en-US" altLang="en-US" dirty="0"/>
              <a:t>Moore's law is the observation that the number of transistors in a dense integrated circuit (IC) doubles about every two years.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1">
            <a:extLst>
              <a:ext uri="{FF2B5EF4-FFF2-40B4-BE49-F238E27FC236}">
                <a16:creationId xmlns:a16="http://schemas.microsoft.com/office/drawing/2014/main" id="{5987BFFF-1392-0226-CE06-A6ABD8D3E726}"/>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42B762D7-6677-47FB-85F7-C486520B2439}" type="slidenum">
              <a:rPr lang="en-US" altLang="en-US" sz="1200">
                <a:solidFill>
                  <a:schemeClr val="bg1"/>
                </a:solidFill>
              </a:rPr>
              <a:pPr algn="r" eaLnBrk="1" hangingPunct="1"/>
              <a:t>32</a:t>
            </a:fld>
            <a:endParaRPr lang="en-US" altLang="en-US" sz="1200">
              <a:solidFill>
                <a:schemeClr val="bg1"/>
              </a:solidFill>
            </a:endParaRPr>
          </a:p>
        </p:txBody>
      </p:sp>
      <p:sp>
        <p:nvSpPr>
          <p:cNvPr id="40963" name="Title 1">
            <a:extLst>
              <a:ext uri="{FF2B5EF4-FFF2-40B4-BE49-F238E27FC236}">
                <a16:creationId xmlns:a16="http://schemas.microsoft.com/office/drawing/2014/main" id="{C08EBEA8-97F4-C362-3B37-3EB5F3553CC8}"/>
              </a:ext>
            </a:extLst>
          </p:cNvPr>
          <p:cNvSpPr>
            <a:spLocks noGrp="1"/>
          </p:cNvSpPr>
          <p:nvPr>
            <p:ph type="title" idx="4294967295"/>
          </p:nvPr>
        </p:nvSpPr>
        <p:spPr>
          <a:xfrm>
            <a:off x="1206626" y="138754"/>
            <a:ext cx="9601196" cy="1303867"/>
          </a:xfrm>
        </p:spPr>
        <p:txBody>
          <a:bodyPr anchor="b"/>
          <a:lstStyle/>
          <a:p>
            <a:pPr eaLnBrk="1" hangingPunct="1"/>
            <a:r>
              <a:rPr lang="en-US" altLang="en-US" sz="2800" dirty="0">
                <a:cs typeface="Times New Roman" panose="02020603050405020304" pitchFamily="18" charset="0"/>
              </a:rPr>
              <a:t>Typical CPU Components</a:t>
            </a:r>
            <a:r>
              <a:rPr lang="en-US" altLang="en-US" sz="2800" dirty="0"/>
              <a:t> </a:t>
            </a:r>
          </a:p>
        </p:txBody>
      </p:sp>
      <p:sp>
        <p:nvSpPr>
          <p:cNvPr id="70659" name="Content Placeholder 2">
            <a:extLst>
              <a:ext uri="{FF2B5EF4-FFF2-40B4-BE49-F238E27FC236}">
                <a16:creationId xmlns:a16="http://schemas.microsoft.com/office/drawing/2014/main" id="{1066C8DA-2389-4DCA-ADF3-2486A1BFE6DD}"/>
              </a:ext>
            </a:extLst>
          </p:cNvPr>
          <p:cNvSpPr>
            <a:spLocks noGrp="1"/>
          </p:cNvSpPr>
          <p:nvPr>
            <p:ph idx="4294967295"/>
          </p:nvPr>
        </p:nvSpPr>
        <p:spPr/>
        <p:txBody>
          <a:bodyPr>
            <a:normAutofit fontScale="92500" lnSpcReduction="20000"/>
          </a:bodyPr>
          <a:lstStyle/>
          <a:p>
            <a:pPr eaLnBrk="1" hangingPunct="1">
              <a:lnSpc>
                <a:spcPct val="90000"/>
              </a:lnSpc>
              <a:spcAft>
                <a:spcPct val="20000"/>
              </a:spcAft>
            </a:pPr>
            <a:r>
              <a:rPr lang="en-US" altLang="en-US" b="1" dirty="0">
                <a:cs typeface="Times New Roman" panose="02020603050405020304" pitchFamily="18" charset="0"/>
              </a:rPr>
              <a:t>Arithmetic/Logic Unit (ALU): </a:t>
            </a:r>
            <a:r>
              <a:rPr lang="en-US" altLang="en-US" dirty="0">
                <a:cs typeface="Times New Roman" panose="02020603050405020304" pitchFamily="18" charset="0"/>
              </a:rPr>
              <a:t>Performs integer arithmetic and logical operations</a:t>
            </a:r>
          </a:p>
          <a:p>
            <a:pPr eaLnBrk="1" hangingPunct="1">
              <a:lnSpc>
                <a:spcPct val="90000"/>
              </a:lnSpc>
              <a:spcAft>
                <a:spcPct val="20000"/>
              </a:spcAft>
            </a:pPr>
            <a:r>
              <a:rPr lang="en-US" altLang="en-US" b="1" dirty="0">
                <a:cs typeface="Times New Roman" panose="02020603050405020304" pitchFamily="18" charset="0"/>
              </a:rPr>
              <a:t>Floating Point Unit (FPU):</a:t>
            </a:r>
            <a:r>
              <a:rPr lang="en-US" altLang="en-US" dirty="0">
                <a:cs typeface="Times New Roman" panose="02020603050405020304" pitchFamily="18" charset="0"/>
              </a:rPr>
              <a:t> Performs decimal arithmetic</a:t>
            </a:r>
          </a:p>
          <a:p>
            <a:pPr eaLnBrk="1" hangingPunct="1">
              <a:lnSpc>
                <a:spcPct val="90000"/>
              </a:lnSpc>
              <a:spcAft>
                <a:spcPct val="20000"/>
              </a:spcAft>
            </a:pPr>
            <a:r>
              <a:rPr lang="en-US" altLang="en-US" b="1" dirty="0">
                <a:cs typeface="Times New Roman" panose="02020603050405020304" pitchFamily="18" charset="0"/>
              </a:rPr>
              <a:t>Control unit: </a:t>
            </a:r>
            <a:r>
              <a:rPr lang="en-US" altLang="en-US" dirty="0">
                <a:cs typeface="Times New Roman" panose="02020603050405020304" pitchFamily="18" charset="0"/>
              </a:rPr>
              <a:t>Coordinates and controls activities</a:t>
            </a:r>
          </a:p>
          <a:p>
            <a:pPr eaLnBrk="1" hangingPunct="1">
              <a:lnSpc>
                <a:spcPct val="90000"/>
              </a:lnSpc>
              <a:spcAft>
                <a:spcPct val="20000"/>
              </a:spcAft>
            </a:pPr>
            <a:r>
              <a:rPr lang="en-US" altLang="en-US" b="1" dirty="0"/>
              <a:t>Prefetch unit: </a:t>
            </a:r>
            <a:r>
              <a:rPr lang="en-US" altLang="en-US" dirty="0"/>
              <a:t>Tries to fetch data and instructions before they are needed from cache or RAM</a:t>
            </a:r>
          </a:p>
          <a:p>
            <a:pPr eaLnBrk="1" hangingPunct="1"/>
            <a:r>
              <a:rPr lang="en-US" altLang="en-US" b="1" dirty="0"/>
              <a:t>Decode unit: </a:t>
            </a:r>
            <a:r>
              <a:rPr lang="en-US" altLang="en-US" dirty="0"/>
              <a:t>Translates instructions so they are understood by the control unit, ALU, and FPU</a:t>
            </a:r>
          </a:p>
          <a:p>
            <a:pPr eaLnBrk="1" hangingPunct="1"/>
            <a:r>
              <a:rPr lang="en-US" altLang="en-US" b="1" dirty="0"/>
              <a:t>Internal cache and registers: </a:t>
            </a:r>
            <a:r>
              <a:rPr lang="en-US" altLang="en-US" dirty="0"/>
              <a:t>Store data and instructions needed by the CPU</a:t>
            </a:r>
          </a:p>
          <a:p>
            <a:pPr eaLnBrk="1" hangingPunct="1"/>
            <a:r>
              <a:rPr lang="en-US" altLang="en-US" b="1" dirty="0"/>
              <a:t>Bus interface unit: </a:t>
            </a:r>
            <a:r>
              <a:rPr lang="en-US" altLang="en-US" dirty="0"/>
              <a:t>Allows the core to communicate with other CPU components</a:t>
            </a:r>
          </a:p>
          <a:p>
            <a:pPr eaLnBrk="1" hangingPunct="1">
              <a:lnSpc>
                <a:spcPct val="90000"/>
              </a:lnSpc>
              <a:spcAft>
                <a:spcPct val="20000"/>
              </a:spcAft>
            </a:pPr>
            <a:endParaRPr lang="en-US"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1">
            <a:extLst>
              <a:ext uri="{FF2B5EF4-FFF2-40B4-BE49-F238E27FC236}">
                <a16:creationId xmlns:a16="http://schemas.microsoft.com/office/drawing/2014/main" id="{441997C2-FDC2-9A5A-9124-FE01504A5DC3}"/>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193C631E-6E0E-4175-96C6-21E292F878B0}" type="slidenum">
              <a:rPr lang="en-US" altLang="en-US" sz="1200">
                <a:solidFill>
                  <a:schemeClr val="bg1"/>
                </a:solidFill>
              </a:rPr>
              <a:pPr algn="r" eaLnBrk="1" hangingPunct="1"/>
              <a:t>33</a:t>
            </a:fld>
            <a:endParaRPr lang="en-US" altLang="en-US" sz="1200">
              <a:solidFill>
                <a:schemeClr val="bg1"/>
              </a:solidFill>
            </a:endParaRPr>
          </a:p>
        </p:txBody>
      </p:sp>
      <p:sp>
        <p:nvSpPr>
          <p:cNvPr id="41987" name="Title 1">
            <a:extLst>
              <a:ext uri="{FF2B5EF4-FFF2-40B4-BE49-F238E27FC236}">
                <a16:creationId xmlns:a16="http://schemas.microsoft.com/office/drawing/2014/main" id="{8A1927FE-90DC-6E4D-91EF-4DEC5926D639}"/>
              </a:ext>
            </a:extLst>
          </p:cNvPr>
          <p:cNvSpPr>
            <a:spLocks noGrp="1"/>
          </p:cNvSpPr>
          <p:nvPr>
            <p:ph type="title" idx="4294967295"/>
          </p:nvPr>
        </p:nvSpPr>
        <p:spPr/>
        <p:txBody>
          <a:bodyPr anchor="b"/>
          <a:lstStyle/>
          <a:p>
            <a:pPr eaLnBrk="1" hangingPunct="1"/>
            <a:r>
              <a:rPr lang="en-US" altLang="en-US" sz="2800">
                <a:cs typeface="Times New Roman" panose="02020603050405020304" pitchFamily="18" charset="0"/>
              </a:rPr>
              <a:t>Typical CPU Components</a:t>
            </a:r>
            <a:r>
              <a:rPr lang="en-US" altLang="en-US" sz="2800"/>
              <a:t> </a:t>
            </a:r>
          </a:p>
        </p:txBody>
      </p:sp>
      <p:pic>
        <p:nvPicPr>
          <p:cNvPr id="41988" name="Picture 4" descr="Fig2_19.jpg">
            <a:extLst>
              <a:ext uri="{FF2B5EF4-FFF2-40B4-BE49-F238E27FC236}">
                <a16:creationId xmlns:a16="http://schemas.microsoft.com/office/drawing/2014/main" id="{DDF4AE19-D616-1AC3-3139-969B6B55C8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6492" y="504502"/>
            <a:ext cx="8953523" cy="5848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1">
            <a:extLst>
              <a:ext uri="{FF2B5EF4-FFF2-40B4-BE49-F238E27FC236}">
                <a16:creationId xmlns:a16="http://schemas.microsoft.com/office/drawing/2014/main" id="{6A3387B7-5227-A4D9-BB11-1D680BCD65F8}"/>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917E6275-AA5B-4A36-8944-FC7D8D475ED4}" type="slidenum">
              <a:rPr lang="en-US" altLang="en-US" sz="1200">
                <a:solidFill>
                  <a:schemeClr val="bg1"/>
                </a:solidFill>
              </a:rPr>
              <a:pPr algn="r" eaLnBrk="1" hangingPunct="1"/>
              <a:t>34</a:t>
            </a:fld>
            <a:endParaRPr lang="en-US" altLang="en-US" sz="1200">
              <a:solidFill>
                <a:schemeClr val="bg1"/>
              </a:solidFill>
            </a:endParaRPr>
          </a:p>
        </p:txBody>
      </p:sp>
      <p:sp>
        <p:nvSpPr>
          <p:cNvPr id="43011" name="Title 1">
            <a:extLst>
              <a:ext uri="{FF2B5EF4-FFF2-40B4-BE49-F238E27FC236}">
                <a16:creationId xmlns:a16="http://schemas.microsoft.com/office/drawing/2014/main" id="{7AE041EB-CAE6-8F96-DA9C-33DF153521EE}"/>
              </a:ext>
            </a:extLst>
          </p:cNvPr>
          <p:cNvSpPr>
            <a:spLocks noGrp="1"/>
          </p:cNvSpPr>
          <p:nvPr>
            <p:ph type="title" idx="4294967295"/>
          </p:nvPr>
        </p:nvSpPr>
        <p:spPr>
          <a:xfrm>
            <a:off x="2351088" y="107950"/>
            <a:ext cx="7885112" cy="908050"/>
          </a:xfrm>
        </p:spPr>
        <p:txBody>
          <a:bodyPr anchor="b"/>
          <a:lstStyle/>
          <a:p>
            <a:pPr eaLnBrk="1" hangingPunct="1"/>
            <a:r>
              <a:rPr lang="en-US" altLang="en-US" sz="2800">
                <a:cs typeface="Times New Roman" panose="02020603050405020304" pitchFamily="18" charset="0"/>
              </a:rPr>
              <a:t>The System Clock and the Machine Cycle</a:t>
            </a:r>
            <a:r>
              <a:rPr lang="en-US" altLang="en-US" sz="2800"/>
              <a:t> </a:t>
            </a:r>
          </a:p>
        </p:txBody>
      </p:sp>
      <p:sp>
        <p:nvSpPr>
          <p:cNvPr id="73731" name="Content Placeholder 2">
            <a:extLst>
              <a:ext uri="{FF2B5EF4-FFF2-40B4-BE49-F238E27FC236}">
                <a16:creationId xmlns:a16="http://schemas.microsoft.com/office/drawing/2014/main" id="{F4130A3E-1C3A-B3B0-828C-0659CEBE50E5}"/>
              </a:ext>
            </a:extLst>
          </p:cNvPr>
          <p:cNvSpPr>
            <a:spLocks noGrp="1"/>
          </p:cNvSpPr>
          <p:nvPr>
            <p:ph idx="4294967295"/>
          </p:nvPr>
        </p:nvSpPr>
        <p:spPr>
          <a:xfrm>
            <a:off x="1981200" y="1404939"/>
            <a:ext cx="8229600" cy="5005387"/>
          </a:xfrm>
        </p:spPr>
        <p:txBody>
          <a:bodyPr/>
          <a:lstStyle/>
          <a:p>
            <a:pPr eaLnBrk="1" hangingPunct="1">
              <a:lnSpc>
                <a:spcPct val="90000"/>
              </a:lnSpc>
              <a:spcBef>
                <a:spcPct val="15000"/>
              </a:spcBef>
              <a:spcAft>
                <a:spcPct val="15000"/>
              </a:spcAft>
            </a:pPr>
            <a:r>
              <a:rPr lang="en-US" altLang="en-US" dirty="0">
                <a:cs typeface="Times New Roman" panose="02020603050405020304" pitchFamily="18" charset="0"/>
              </a:rPr>
              <a:t>System clock: Timing mechanism within the computer system that synchronizes the computer’s operations</a:t>
            </a:r>
          </a:p>
          <a:p>
            <a:pPr lvl="1" eaLnBrk="1" hangingPunct="1">
              <a:lnSpc>
                <a:spcPct val="90000"/>
              </a:lnSpc>
              <a:spcBef>
                <a:spcPct val="15000"/>
              </a:spcBef>
              <a:spcAft>
                <a:spcPct val="15000"/>
              </a:spcAft>
            </a:pPr>
            <a:r>
              <a:rPr lang="en-US" altLang="en-US" dirty="0">
                <a:cs typeface="Times New Roman" panose="02020603050405020304" pitchFamily="18" charset="0"/>
              </a:rPr>
              <a:t>Each signal is a cycle</a:t>
            </a:r>
          </a:p>
          <a:p>
            <a:pPr lvl="1" eaLnBrk="1" hangingPunct="1">
              <a:lnSpc>
                <a:spcPct val="90000"/>
              </a:lnSpc>
              <a:spcBef>
                <a:spcPct val="15000"/>
              </a:spcBef>
              <a:spcAft>
                <a:spcPct val="15000"/>
              </a:spcAft>
            </a:pPr>
            <a:r>
              <a:rPr lang="en-US" altLang="en-US" dirty="0">
                <a:cs typeface="Times New Roman" panose="02020603050405020304" pitchFamily="18" charset="0"/>
              </a:rPr>
              <a:t>Number of cycles per second = hertz (Hz)</a:t>
            </a:r>
          </a:p>
          <a:p>
            <a:pPr lvl="1" eaLnBrk="1" hangingPunct="1">
              <a:lnSpc>
                <a:spcPct val="90000"/>
              </a:lnSpc>
              <a:spcBef>
                <a:spcPct val="15000"/>
              </a:spcBef>
              <a:spcAft>
                <a:spcPct val="15000"/>
              </a:spcAft>
            </a:pPr>
            <a:r>
              <a:rPr lang="en-US" altLang="en-US" dirty="0">
                <a:cs typeface="Times New Roman" panose="02020603050405020304" pitchFamily="18" charset="0"/>
              </a:rPr>
              <a:t>Many PC system clocks run at 200 MHz</a:t>
            </a:r>
          </a:p>
          <a:p>
            <a:pPr lvl="1" eaLnBrk="1" hangingPunct="1">
              <a:lnSpc>
                <a:spcPct val="90000"/>
              </a:lnSpc>
              <a:spcBef>
                <a:spcPct val="15000"/>
              </a:spcBef>
              <a:spcAft>
                <a:spcPct val="15000"/>
              </a:spcAft>
            </a:pPr>
            <a:r>
              <a:rPr lang="en-US" altLang="en-US" dirty="0">
                <a:cs typeface="Times New Roman" panose="02020603050405020304" pitchFamily="18" charset="0"/>
              </a:rPr>
              <a:t>Computers can run at a multiple or fraction of the system clock</a:t>
            </a:r>
          </a:p>
          <a:p>
            <a:pPr lvl="2" eaLnBrk="1" hangingPunct="1">
              <a:lnSpc>
                <a:spcPct val="90000"/>
              </a:lnSpc>
              <a:spcBef>
                <a:spcPct val="15000"/>
              </a:spcBef>
              <a:spcAft>
                <a:spcPct val="15000"/>
              </a:spcAft>
            </a:pPr>
            <a:r>
              <a:rPr lang="en-US" altLang="en-US" dirty="0">
                <a:cs typeface="Times New Roman" panose="02020603050405020304" pitchFamily="18" charset="0"/>
              </a:rPr>
              <a:t>For instance, with a CPU clock speed of 2 GHz, the CPU clock “ticks” 10 times during each system clock tick</a:t>
            </a:r>
          </a:p>
          <a:p>
            <a:pPr lvl="1" eaLnBrk="1" hangingPunct="1">
              <a:lnSpc>
                <a:spcPct val="90000"/>
              </a:lnSpc>
              <a:spcBef>
                <a:spcPct val="15000"/>
              </a:spcBef>
              <a:spcAft>
                <a:spcPct val="15000"/>
              </a:spcAft>
            </a:pPr>
            <a:r>
              <a:rPr lang="en-US" altLang="en-US" dirty="0">
                <a:cs typeface="Times New Roman" panose="02020603050405020304" pitchFamily="18" charset="0"/>
              </a:rPr>
              <a:t>During each CPU clock tick, one or more pieces of microcode are processed</a:t>
            </a:r>
            <a:endParaRPr lang="en-US" altLang="en-US" sz="18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7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1">
            <a:extLst>
              <a:ext uri="{FF2B5EF4-FFF2-40B4-BE49-F238E27FC236}">
                <a16:creationId xmlns:a16="http://schemas.microsoft.com/office/drawing/2014/main" id="{0BD4AC13-FF47-47EE-2C19-A30CB4693091}"/>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EE76C508-8996-4144-A756-B49B7898DECF}" type="slidenum">
              <a:rPr lang="en-US" altLang="en-US" sz="1200">
                <a:solidFill>
                  <a:schemeClr val="bg1"/>
                </a:solidFill>
              </a:rPr>
              <a:pPr algn="r" eaLnBrk="1" hangingPunct="1"/>
              <a:t>35</a:t>
            </a:fld>
            <a:endParaRPr lang="en-US" altLang="en-US" sz="1200">
              <a:solidFill>
                <a:schemeClr val="bg1"/>
              </a:solidFill>
            </a:endParaRPr>
          </a:p>
        </p:txBody>
      </p:sp>
      <p:sp>
        <p:nvSpPr>
          <p:cNvPr id="44035" name="Title 1">
            <a:extLst>
              <a:ext uri="{FF2B5EF4-FFF2-40B4-BE49-F238E27FC236}">
                <a16:creationId xmlns:a16="http://schemas.microsoft.com/office/drawing/2014/main" id="{7CC5C10E-A1CA-83E8-92C3-666A73B81004}"/>
              </a:ext>
            </a:extLst>
          </p:cNvPr>
          <p:cNvSpPr>
            <a:spLocks noGrp="1"/>
          </p:cNvSpPr>
          <p:nvPr>
            <p:ph type="title" idx="4294967295"/>
          </p:nvPr>
        </p:nvSpPr>
        <p:spPr>
          <a:xfrm>
            <a:off x="2316163" y="296864"/>
            <a:ext cx="7885112" cy="719137"/>
          </a:xfrm>
        </p:spPr>
        <p:txBody>
          <a:bodyPr anchor="b"/>
          <a:lstStyle/>
          <a:p>
            <a:pPr eaLnBrk="1" hangingPunct="1"/>
            <a:r>
              <a:rPr lang="en-US" altLang="en-US" sz="2800">
                <a:cs typeface="Times New Roman" panose="02020603050405020304" pitchFamily="18" charset="0"/>
              </a:rPr>
              <a:t>The System Clock and the Machine Cycle</a:t>
            </a:r>
            <a:r>
              <a:rPr lang="en-US" altLang="en-US" sz="2800"/>
              <a:t> </a:t>
            </a:r>
          </a:p>
        </p:txBody>
      </p:sp>
      <p:sp>
        <p:nvSpPr>
          <p:cNvPr id="74755" name="Content Placeholder 2">
            <a:extLst>
              <a:ext uri="{FF2B5EF4-FFF2-40B4-BE49-F238E27FC236}">
                <a16:creationId xmlns:a16="http://schemas.microsoft.com/office/drawing/2014/main" id="{BE42A6D7-BCD3-BE63-1440-934854B87F94}"/>
              </a:ext>
            </a:extLst>
          </p:cNvPr>
          <p:cNvSpPr>
            <a:spLocks noGrp="1"/>
          </p:cNvSpPr>
          <p:nvPr>
            <p:ph idx="4294967295"/>
          </p:nvPr>
        </p:nvSpPr>
        <p:spPr>
          <a:xfrm>
            <a:off x="1384178" y="1416047"/>
            <a:ext cx="9601196" cy="3318936"/>
          </a:xfrm>
        </p:spPr>
        <p:txBody>
          <a:bodyPr>
            <a:normAutofit fontScale="92500" lnSpcReduction="10000"/>
          </a:bodyPr>
          <a:lstStyle/>
          <a:p>
            <a:pPr eaLnBrk="1" hangingPunct="1">
              <a:lnSpc>
                <a:spcPct val="90000"/>
              </a:lnSpc>
              <a:spcAft>
                <a:spcPct val="20000"/>
              </a:spcAft>
            </a:pPr>
            <a:r>
              <a:rPr lang="en-US" altLang="en-US" dirty="0">
                <a:cs typeface="Times New Roman" panose="02020603050405020304" pitchFamily="18" charset="0"/>
              </a:rPr>
              <a:t>Machine cycle: The series of operations involved in the execution of a single machine level instruction</a:t>
            </a:r>
          </a:p>
          <a:p>
            <a:pPr lvl="1" eaLnBrk="1" hangingPunct="1">
              <a:lnSpc>
                <a:spcPct val="90000"/>
              </a:lnSpc>
              <a:spcAft>
                <a:spcPct val="20000"/>
              </a:spcAft>
            </a:pPr>
            <a:r>
              <a:rPr lang="en-US" altLang="en-US" dirty="0">
                <a:cs typeface="Times New Roman" panose="02020603050405020304" pitchFamily="18" charset="0"/>
              </a:rPr>
              <a:t>Fetch: The program instruction is fetched</a:t>
            </a:r>
          </a:p>
          <a:p>
            <a:pPr lvl="1" eaLnBrk="1" hangingPunct="1">
              <a:lnSpc>
                <a:spcPct val="90000"/>
              </a:lnSpc>
              <a:spcAft>
                <a:spcPct val="20000"/>
              </a:spcAft>
            </a:pPr>
            <a:r>
              <a:rPr lang="en-US" altLang="en-US" dirty="0">
                <a:cs typeface="Times New Roman" panose="02020603050405020304" pitchFamily="18" charset="0"/>
              </a:rPr>
              <a:t>Decode: The instructions are decoded so the control unit, ALU, and FPU can understand them</a:t>
            </a:r>
          </a:p>
          <a:p>
            <a:pPr lvl="1" eaLnBrk="1" hangingPunct="1">
              <a:lnSpc>
                <a:spcPct val="90000"/>
              </a:lnSpc>
              <a:spcAft>
                <a:spcPct val="20000"/>
              </a:spcAft>
            </a:pPr>
            <a:r>
              <a:rPr lang="en-US" altLang="en-US" dirty="0">
                <a:cs typeface="Times New Roman" panose="02020603050405020304" pitchFamily="18" charset="0"/>
              </a:rPr>
              <a:t>Execute: The instructions are </a:t>
            </a:r>
            <a:br>
              <a:rPr lang="en-US" altLang="en-US" dirty="0">
                <a:cs typeface="Times New Roman" panose="02020603050405020304" pitchFamily="18" charset="0"/>
              </a:rPr>
            </a:br>
            <a:r>
              <a:rPr lang="en-US" altLang="en-US" dirty="0">
                <a:cs typeface="Times New Roman" panose="02020603050405020304" pitchFamily="18" charset="0"/>
              </a:rPr>
              <a:t>carried out</a:t>
            </a:r>
          </a:p>
          <a:p>
            <a:pPr lvl="1" eaLnBrk="1" hangingPunct="1">
              <a:lnSpc>
                <a:spcPct val="90000"/>
              </a:lnSpc>
              <a:spcAft>
                <a:spcPct val="20000"/>
              </a:spcAft>
            </a:pPr>
            <a:r>
              <a:rPr lang="en-US" altLang="en-US" dirty="0">
                <a:cs typeface="Times New Roman" panose="02020603050405020304" pitchFamily="18" charset="0"/>
              </a:rPr>
              <a:t>Store: The original data or the </a:t>
            </a:r>
            <a:br>
              <a:rPr lang="en-US" altLang="en-US" dirty="0">
                <a:cs typeface="Times New Roman" panose="02020603050405020304" pitchFamily="18" charset="0"/>
              </a:rPr>
            </a:br>
            <a:r>
              <a:rPr lang="en-US" altLang="en-US" dirty="0">
                <a:cs typeface="Times New Roman" panose="02020603050405020304" pitchFamily="18" charset="0"/>
              </a:rPr>
              <a:t>result from the ALU or FPU </a:t>
            </a:r>
            <a:br>
              <a:rPr lang="en-US" altLang="en-US" dirty="0">
                <a:cs typeface="Times New Roman" panose="02020603050405020304" pitchFamily="18" charset="0"/>
              </a:rPr>
            </a:br>
            <a:r>
              <a:rPr lang="en-US" altLang="en-US" dirty="0">
                <a:cs typeface="Times New Roman" panose="02020603050405020304" pitchFamily="18" charset="0"/>
              </a:rPr>
              <a:t>execution is stored in the CPU’s</a:t>
            </a:r>
            <a:br>
              <a:rPr lang="en-US" altLang="en-US" dirty="0">
                <a:cs typeface="Times New Roman" panose="02020603050405020304" pitchFamily="18" charset="0"/>
              </a:rPr>
            </a:br>
            <a:r>
              <a:rPr lang="en-US" altLang="en-US" dirty="0">
                <a:cs typeface="Times New Roman" panose="02020603050405020304" pitchFamily="18" charset="0"/>
              </a:rPr>
              <a:t>registers </a:t>
            </a:r>
            <a:endParaRPr lang="en-US" altLang="en-US" dirty="0"/>
          </a:p>
        </p:txBody>
      </p:sp>
      <p:pic>
        <p:nvPicPr>
          <p:cNvPr id="44037" name="Picture 2" descr="C:\Data\Course\_UC13\IM stuff\ch02\FigureChapter02_fig20.jpg">
            <a:extLst>
              <a:ext uri="{FF2B5EF4-FFF2-40B4-BE49-F238E27FC236}">
                <a16:creationId xmlns:a16="http://schemas.microsoft.com/office/drawing/2014/main" id="{639776AD-A029-9573-6F30-67A304A8A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1" y="3359150"/>
            <a:ext cx="3040063" cy="30305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4038" name="Picture 4">
            <a:extLst>
              <a:ext uri="{FF2B5EF4-FFF2-40B4-BE49-F238E27FC236}">
                <a16:creationId xmlns:a16="http://schemas.microsoft.com/office/drawing/2014/main" id="{97CC9710-E97B-B730-24F3-C621F4F5D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901" y="5546726"/>
            <a:ext cx="1438275" cy="828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7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47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47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e Fetch-Execute Cycle What s Your Computer Actually Doing ">
            <a:hlinkClick r:id="" action="ppaction://media"/>
            <a:extLst>
              <a:ext uri="{FF2B5EF4-FFF2-40B4-BE49-F238E27FC236}">
                <a16:creationId xmlns:a16="http://schemas.microsoft.com/office/drawing/2014/main" id="{A4710BE0-4076-F426-D6F9-60EB347692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2453" y="343381"/>
            <a:ext cx="10290964" cy="5784430"/>
          </a:xfrm>
          <a:prstGeom prst="rect">
            <a:avLst/>
          </a:prstGeom>
        </p:spPr>
      </p:pic>
      <p:sp>
        <p:nvSpPr>
          <p:cNvPr id="3" name="TextBox 2">
            <a:extLst>
              <a:ext uri="{FF2B5EF4-FFF2-40B4-BE49-F238E27FC236}">
                <a16:creationId xmlns:a16="http://schemas.microsoft.com/office/drawing/2014/main" id="{8FBF4338-B1A2-EEA4-8E2C-B014113F951E}"/>
              </a:ext>
            </a:extLst>
          </p:cNvPr>
          <p:cNvSpPr txBox="1"/>
          <p:nvPr/>
        </p:nvSpPr>
        <p:spPr>
          <a:xfrm>
            <a:off x="3018408" y="6285390"/>
            <a:ext cx="8957569" cy="369332"/>
          </a:xfrm>
          <a:prstGeom prst="rect">
            <a:avLst/>
          </a:prstGeom>
          <a:noFill/>
        </p:spPr>
        <p:txBody>
          <a:bodyPr wrap="square" rtlCol="0">
            <a:spAutoFit/>
          </a:bodyPr>
          <a:lstStyle/>
          <a:p>
            <a:r>
              <a:rPr lang="en-US" dirty="0"/>
              <a:t>From: https://www.youtube.com/watch?v=Z5JC9Ve1sfI&amp;t=3s</a:t>
            </a:r>
          </a:p>
        </p:txBody>
      </p:sp>
    </p:spTree>
    <p:extLst>
      <p:ext uri="{BB962C8B-B14F-4D97-AF65-F5344CB8AC3E}">
        <p14:creationId xmlns:p14="http://schemas.microsoft.com/office/powerpoint/2010/main" val="55578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ow Computers Work Hardware and Software">
            <a:hlinkClick r:id="" action="ppaction://media"/>
            <a:extLst>
              <a:ext uri="{FF2B5EF4-FFF2-40B4-BE49-F238E27FC236}">
                <a16:creationId xmlns:a16="http://schemas.microsoft.com/office/drawing/2014/main" id="{2CE9682B-C336-4C3E-7C72-09DD9E407C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8697" y="392950"/>
            <a:ext cx="9690119" cy="5446703"/>
          </a:xfrm>
          <a:prstGeom prst="rect">
            <a:avLst/>
          </a:prstGeom>
        </p:spPr>
      </p:pic>
      <p:sp>
        <p:nvSpPr>
          <p:cNvPr id="5" name="TextBox 4">
            <a:extLst>
              <a:ext uri="{FF2B5EF4-FFF2-40B4-BE49-F238E27FC236}">
                <a16:creationId xmlns:a16="http://schemas.microsoft.com/office/drawing/2014/main" id="{82D1A4C9-489E-D084-DD7A-259B28922F32}"/>
              </a:ext>
            </a:extLst>
          </p:cNvPr>
          <p:cNvSpPr txBox="1"/>
          <p:nvPr/>
        </p:nvSpPr>
        <p:spPr>
          <a:xfrm>
            <a:off x="3124940" y="6090082"/>
            <a:ext cx="6303145" cy="369332"/>
          </a:xfrm>
          <a:prstGeom prst="rect">
            <a:avLst/>
          </a:prstGeom>
          <a:noFill/>
        </p:spPr>
        <p:txBody>
          <a:bodyPr wrap="square" rtlCol="0">
            <a:spAutoFit/>
          </a:bodyPr>
          <a:lstStyle/>
          <a:p>
            <a:r>
              <a:rPr lang="en-US" dirty="0"/>
              <a:t>From https://www.youtube.com/watch?v=xnyFYiK2rSY</a:t>
            </a:r>
          </a:p>
        </p:txBody>
      </p:sp>
    </p:spTree>
    <p:extLst>
      <p:ext uri="{BB962C8B-B14F-4D97-AF65-F5344CB8AC3E}">
        <p14:creationId xmlns:p14="http://schemas.microsoft.com/office/powerpoint/2010/main" val="299716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1">
            <a:extLst>
              <a:ext uri="{FF2B5EF4-FFF2-40B4-BE49-F238E27FC236}">
                <a16:creationId xmlns:a16="http://schemas.microsoft.com/office/drawing/2014/main" id="{0F103F0D-AF62-9333-7216-9702341C30E7}"/>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32490489-F620-44D4-9B47-6F4857534384}" type="slidenum">
              <a:rPr lang="en-US" altLang="en-US" sz="1200">
                <a:solidFill>
                  <a:schemeClr val="bg1"/>
                </a:solidFill>
              </a:rPr>
              <a:pPr algn="r" eaLnBrk="1" hangingPunct="1"/>
              <a:t>4</a:t>
            </a:fld>
            <a:endParaRPr lang="en-US" altLang="en-US" sz="1200">
              <a:solidFill>
                <a:schemeClr val="bg1"/>
              </a:solidFill>
            </a:endParaRPr>
          </a:p>
        </p:txBody>
      </p:sp>
      <p:sp>
        <p:nvSpPr>
          <p:cNvPr id="8195" name="Title 1">
            <a:extLst>
              <a:ext uri="{FF2B5EF4-FFF2-40B4-BE49-F238E27FC236}">
                <a16:creationId xmlns:a16="http://schemas.microsoft.com/office/drawing/2014/main" id="{928CB42D-8DE6-1556-DBF2-E589123E4E01}"/>
              </a:ext>
            </a:extLst>
          </p:cNvPr>
          <p:cNvSpPr>
            <a:spLocks noGrp="1"/>
          </p:cNvSpPr>
          <p:nvPr>
            <p:ph type="title" idx="4294967295"/>
          </p:nvPr>
        </p:nvSpPr>
        <p:spPr>
          <a:xfrm>
            <a:off x="2782888" y="188914"/>
            <a:ext cx="7256462" cy="719137"/>
          </a:xfrm>
        </p:spPr>
        <p:txBody>
          <a:bodyPr anchor="b"/>
          <a:lstStyle/>
          <a:p>
            <a:pPr eaLnBrk="1" hangingPunct="1"/>
            <a:r>
              <a:rPr lang="en-US" altLang="en-US" sz="2800"/>
              <a:t>The Binary Numbering System</a:t>
            </a:r>
          </a:p>
        </p:txBody>
      </p:sp>
      <p:sp>
        <p:nvSpPr>
          <p:cNvPr id="35843" name="Content Placeholder 2">
            <a:extLst>
              <a:ext uri="{FF2B5EF4-FFF2-40B4-BE49-F238E27FC236}">
                <a16:creationId xmlns:a16="http://schemas.microsoft.com/office/drawing/2014/main" id="{16344BF6-F0D9-388A-7BAC-ED6855194749}"/>
              </a:ext>
            </a:extLst>
          </p:cNvPr>
          <p:cNvSpPr>
            <a:spLocks noGrp="1"/>
          </p:cNvSpPr>
          <p:nvPr>
            <p:ph idx="4294967295"/>
          </p:nvPr>
        </p:nvSpPr>
        <p:spPr>
          <a:xfrm>
            <a:off x="1610521" y="1633654"/>
            <a:ext cx="9601196" cy="3318936"/>
          </a:xfrm>
        </p:spPr>
        <p:txBody>
          <a:bodyPr/>
          <a:lstStyle/>
          <a:p>
            <a:pPr eaLnBrk="1" hangingPunct="1">
              <a:lnSpc>
                <a:spcPct val="90000"/>
              </a:lnSpc>
              <a:spcAft>
                <a:spcPct val="20000"/>
              </a:spcAft>
            </a:pPr>
            <a:r>
              <a:rPr lang="en-US" altLang="en-US" dirty="0"/>
              <a:t>Numbering system: A way of representing numbers</a:t>
            </a:r>
          </a:p>
          <a:p>
            <a:pPr eaLnBrk="1" hangingPunct="1">
              <a:lnSpc>
                <a:spcPct val="90000"/>
              </a:lnSpc>
              <a:spcAft>
                <a:spcPct val="20000"/>
              </a:spcAft>
            </a:pPr>
            <a:r>
              <a:rPr lang="en-US" altLang="en-US" dirty="0"/>
              <a:t>Decimal numbering system</a:t>
            </a:r>
          </a:p>
          <a:p>
            <a:pPr lvl="1" eaLnBrk="1" hangingPunct="1">
              <a:lnSpc>
                <a:spcPct val="90000"/>
              </a:lnSpc>
              <a:spcAft>
                <a:spcPct val="20000"/>
              </a:spcAft>
            </a:pPr>
            <a:r>
              <a:rPr lang="en-US" altLang="en-US" dirty="0"/>
              <a:t>Uses 10 symbols (0-9)</a:t>
            </a:r>
          </a:p>
          <a:p>
            <a:pPr eaLnBrk="1" hangingPunct="1">
              <a:lnSpc>
                <a:spcPct val="90000"/>
              </a:lnSpc>
              <a:spcAft>
                <a:spcPct val="20000"/>
              </a:spcAft>
            </a:pPr>
            <a:r>
              <a:rPr lang="en-US" altLang="en-US" dirty="0"/>
              <a:t>Binary numbering system</a:t>
            </a:r>
          </a:p>
          <a:p>
            <a:pPr lvl="1" eaLnBrk="1" hangingPunct="1">
              <a:lnSpc>
                <a:spcPct val="90000"/>
              </a:lnSpc>
              <a:spcAft>
                <a:spcPct val="20000"/>
              </a:spcAft>
            </a:pPr>
            <a:r>
              <a:rPr lang="en-US" altLang="en-US" dirty="0"/>
              <a:t>Uses only two symbols (1 and 0) to represent all possible numbers</a:t>
            </a:r>
          </a:p>
          <a:p>
            <a:pPr eaLnBrk="1" hangingPunct="1">
              <a:lnSpc>
                <a:spcPct val="90000"/>
              </a:lnSpc>
              <a:spcAft>
                <a:spcPct val="20000"/>
              </a:spcAft>
            </a:pPr>
            <a:r>
              <a:rPr lang="en-US" altLang="en-US" dirty="0"/>
              <a:t>In both systems, the position of the digits determines the power to which the base number (such as 10 or 2) is raised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1">
            <a:extLst>
              <a:ext uri="{FF2B5EF4-FFF2-40B4-BE49-F238E27FC236}">
                <a16:creationId xmlns:a16="http://schemas.microsoft.com/office/drawing/2014/main" id="{18D193F4-03C7-6E82-5E7C-9230376ECEB1}"/>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A22CB8DC-B4A3-42BF-A775-580007A802C6}" type="slidenum">
              <a:rPr lang="en-US" altLang="en-US" sz="1200">
                <a:solidFill>
                  <a:schemeClr val="bg1"/>
                </a:solidFill>
              </a:rPr>
              <a:pPr algn="r" eaLnBrk="1" hangingPunct="1"/>
              <a:t>5</a:t>
            </a:fld>
            <a:endParaRPr lang="en-US" altLang="en-US" sz="1200">
              <a:solidFill>
                <a:schemeClr val="bg1"/>
              </a:solidFill>
            </a:endParaRPr>
          </a:p>
        </p:txBody>
      </p:sp>
      <p:sp>
        <p:nvSpPr>
          <p:cNvPr id="9219" name="Title 1">
            <a:extLst>
              <a:ext uri="{FF2B5EF4-FFF2-40B4-BE49-F238E27FC236}">
                <a16:creationId xmlns:a16="http://schemas.microsoft.com/office/drawing/2014/main" id="{F7FD768C-9C48-ED9A-0BD1-84F1C6A0B4BA}"/>
              </a:ext>
            </a:extLst>
          </p:cNvPr>
          <p:cNvSpPr>
            <a:spLocks noGrp="1"/>
          </p:cNvSpPr>
          <p:nvPr>
            <p:ph type="title" idx="4294967295"/>
          </p:nvPr>
        </p:nvSpPr>
        <p:spPr>
          <a:xfrm>
            <a:off x="2387601" y="188914"/>
            <a:ext cx="7885113" cy="719137"/>
          </a:xfrm>
        </p:spPr>
        <p:txBody>
          <a:bodyPr anchor="b"/>
          <a:lstStyle/>
          <a:p>
            <a:pPr eaLnBrk="1" hangingPunct="1"/>
            <a:r>
              <a:rPr lang="en-US" altLang="en-US" sz="2800"/>
              <a:t>The Binary Numbering System</a:t>
            </a:r>
          </a:p>
        </p:txBody>
      </p:sp>
      <p:pic>
        <p:nvPicPr>
          <p:cNvPr id="9220" name="Picture 2">
            <a:extLst>
              <a:ext uri="{FF2B5EF4-FFF2-40B4-BE49-F238E27FC236}">
                <a16:creationId xmlns:a16="http://schemas.microsoft.com/office/drawing/2014/main" id="{C93BD180-CA3B-7B20-5A8B-946E925F1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7422" t="85574"/>
          <a:stretch>
            <a:fillRect/>
          </a:stretch>
        </p:blipFill>
        <p:spPr bwMode="auto">
          <a:xfrm>
            <a:off x="9887059" y="2999581"/>
            <a:ext cx="1473200" cy="8588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221" name="Picture 2">
            <a:extLst>
              <a:ext uri="{FF2B5EF4-FFF2-40B4-BE49-F238E27FC236}">
                <a16:creationId xmlns:a16="http://schemas.microsoft.com/office/drawing/2014/main" id="{17D8BBC2-42C9-03BE-AB96-FFE3CB16A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4532"/>
          <a:stretch>
            <a:fillRect/>
          </a:stretch>
        </p:blipFill>
        <p:spPr bwMode="auto">
          <a:xfrm>
            <a:off x="3362434" y="1232380"/>
            <a:ext cx="6524625" cy="5087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1">
            <a:extLst>
              <a:ext uri="{FF2B5EF4-FFF2-40B4-BE49-F238E27FC236}">
                <a16:creationId xmlns:a16="http://schemas.microsoft.com/office/drawing/2014/main" id="{F4064376-6898-53CC-1A0D-5AC1DD8636C1}"/>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4A1F8B1F-00B4-4224-A05D-124F43D975F1}" type="slidenum">
              <a:rPr lang="en-US" altLang="en-US" sz="1200">
                <a:solidFill>
                  <a:schemeClr val="bg1"/>
                </a:solidFill>
              </a:rPr>
              <a:pPr algn="r" eaLnBrk="1" hangingPunct="1"/>
              <a:t>6</a:t>
            </a:fld>
            <a:endParaRPr lang="en-US" altLang="en-US" sz="1200">
              <a:solidFill>
                <a:schemeClr val="bg1"/>
              </a:solidFill>
            </a:endParaRPr>
          </a:p>
        </p:txBody>
      </p:sp>
      <p:sp>
        <p:nvSpPr>
          <p:cNvPr id="10243" name="Title 1">
            <a:extLst>
              <a:ext uri="{FF2B5EF4-FFF2-40B4-BE49-F238E27FC236}">
                <a16:creationId xmlns:a16="http://schemas.microsoft.com/office/drawing/2014/main" id="{10217A16-346E-EF8E-5555-A696E09FF1C7}"/>
              </a:ext>
            </a:extLst>
          </p:cNvPr>
          <p:cNvSpPr>
            <a:spLocks noGrp="1"/>
          </p:cNvSpPr>
          <p:nvPr>
            <p:ph type="title" idx="4294967295"/>
          </p:nvPr>
        </p:nvSpPr>
        <p:spPr>
          <a:xfrm>
            <a:off x="2243138" y="188914"/>
            <a:ext cx="7885112" cy="719137"/>
          </a:xfrm>
        </p:spPr>
        <p:txBody>
          <a:bodyPr anchor="b"/>
          <a:lstStyle/>
          <a:p>
            <a:pPr eaLnBrk="1" hangingPunct="1"/>
            <a:r>
              <a:rPr lang="en-US" altLang="en-US" sz="2800"/>
              <a:t>Coding Systems for Text-Based Data</a:t>
            </a:r>
          </a:p>
        </p:txBody>
      </p:sp>
      <p:sp>
        <p:nvSpPr>
          <p:cNvPr id="5" name="Content Placeholder 2">
            <a:extLst>
              <a:ext uri="{FF2B5EF4-FFF2-40B4-BE49-F238E27FC236}">
                <a16:creationId xmlns:a16="http://schemas.microsoft.com/office/drawing/2014/main" id="{2A53ABDC-A3CE-00F7-06C7-3CBC96266FD1}"/>
              </a:ext>
            </a:extLst>
          </p:cNvPr>
          <p:cNvSpPr txBox="1">
            <a:spLocks/>
          </p:cNvSpPr>
          <p:nvPr/>
        </p:nvSpPr>
        <p:spPr bwMode="auto">
          <a:xfrm>
            <a:off x="2043114" y="1422400"/>
            <a:ext cx="5602287"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20000"/>
              </a:spcBef>
              <a:spcAft>
                <a:spcPct val="20000"/>
              </a:spcAft>
              <a:buFontTx/>
              <a:buChar char="•"/>
            </a:pPr>
            <a:r>
              <a:rPr lang="en-US" altLang="en-US" sz="2400">
                <a:cs typeface="Times New Roman" panose="02020603050405020304" pitchFamily="18" charset="0"/>
              </a:rPr>
              <a:t>ASCII and EBCDIC</a:t>
            </a:r>
          </a:p>
          <a:p>
            <a:pPr lvl="1" eaLnBrk="1" hangingPunct="1">
              <a:lnSpc>
                <a:spcPct val="90000"/>
              </a:lnSpc>
              <a:spcBef>
                <a:spcPct val="20000"/>
              </a:spcBef>
              <a:spcAft>
                <a:spcPct val="20000"/>
              </a:spcAft>
              <a:buFontTx/>
              <a:buChar char="–"/>
            </a:pPr>
            <a:r>
              <a:rPr lang="en-US" altLang="en-US" sz="2400">
                <a:cs typeface="Times New Roman" panose="02020603050405020304" pitchFamily="18" charset="0"/>
              </a:rPr>
              <a:t>ASCII (American Standard Code for Information Interchange): coding system traditionally used with personal computers</a:t>
            </a:r>
          </a:p>
          <a:p>
            <a:pPr lvl="1" eaLnBrk="1" hangingPunct="1">
              <a:lnSpc>
                <a:spcPct val="90000"/>
              </a:lnSpc>
              <a:spcBef>
                <a:spcPct val="20000"/>
              </a:spcBef>
              <a:spcAft>
                <a:spcPct val="20000"/>
              </a:spcAft>
              <a:buFontTx/>
              <a:buChar char="–"/>
            </a:pPr>
            <a:r>
              <a:rPr lang="en-US" altLang="en-US" sz="2400">
                <a:cs typeface="Times New Roman" panose="02020603050405020304" pitchFamily="18" charset="0"/>
              </a:rPr>
              <a:t>EBCDIC (Extended Binary-Coded Decimal Interchange Code): developed by IBM, primarily for mainframe use</a:t>
            </a:r>
          </a:p>
        </p:txBody>
      </p:sp>
      <p:pic>
        <p:nvPicPr>
          <p:cNvPr id="10245" name="Picture 2">
            <a:extLst>
              <a:ext uri="{FF2B5EF4-FFF2-40B4-BE49-F238E27FC236}">
                <a16:creationId xmlns:a16="http://schemas.microsoft.com/office/drawing/2014/main" id="{602D5E36-09DE-DD49-742D-20336BC01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576" y="1420814"/>
            <a:ext cx="2695575" cy="4840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1">
            <a:extLst>
              <a:ext uri="{FF2B5EF4-FFF2-40B4-BE49-F238E27FC236}">
                <a16:creationId xmlns:a16="http://schemas.microsoft.com/office/drawing/2014/main" id="{C4A82DC4-CFCF-D6C8-C635-6B36BEE9DA01}"/>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1526CE50-62B0-414F-9B81-0AE917A3DEAA}" type="slidenum">
              <a:rPr lang="en-US" altLang="en-US" sz="1200">
                <a:solidFill>
                  <a:schemeClr val="bg1"/>
                </a:solidFill>
              </a:rPr>
              <a:pPr algn="r" eaLnBrk="1" hangingPunct="1"/>
              <a:t>7</a:t>
            </a:fld>
            <a:endParaRPr lang="en-US" altLang="en-US" sz="1200">
              <a:solidFill>
                <a:schemeClr val="bg1"/>
              </a:solidFill>
            </a:endParaRPr>
          </a:p>
        </p:txBody>
      </p:sp>
      <p:sp>
        <p:nvSpPr>
          <p:cNvPr id="11267" name="Title 1">
            <a:extLst>
              <a:ext uri="{FF2B5EF4-FFF2-40B4-BE49-F238E27FC236}">
                <a16:creationId xmlns:a16="http://schemas.microsoft.com/office/drawing/2014/main" id="{C1BB5E06-5B05-F8E7-A038-40EA8E3C5EA0}"/>
              </a:ext>
            </a:extLst>
          </p:cNvPr>
          <p:cNvSpPr>
            <a:spLocks noGrp="1"/>
          </p:cNvSpPr>
          <p:nvPr>
            <p:ph type="title" idx="4294967295"/>
          </p:nvPr>
        </p:nvSpPr>
        <p:spPr>
          <a:xfrm>
            <a:off x="2243138" y="188914"/>
            <a:ext cx="7885112" cy="719137"/>
          </a:xfrm>
        </p:spPr>
        <p:txBody>
          <a:bodyPr anchor="b"/>
          <a:lstStyle/>
          <a:p>
            <a:pPr eaLnBrk="1" hangingPunct="1"/>
            <a:r>
              <a:rPr lang="en-US" altLang="en-US" sz="2800"/>
              <a:t>Coding Systems for Text-Based Data</a:t>
            </a:r>
          </a:p>
        </p:txBody>
      </p:sp>
      <p:sp>
        <p:nvSpPr>
          <p:cNvPr id="5" name="Content Placeholder 2">
            <a:extLst>
              <a:ext uri="{FF2B5EF4-FFF2-40B4-BE49-F238E27FC236}">
                <a16:creationId xmlns:a16="http://schemas.microsoft.com/office/drawing/2014/main" id="{9924157F-6EDE-6D8A-BB0C-5C5D4A0BB578}"/>
              </a:ext>
            </a:extLst>
          </p:cNvPr>
          <p:cNvSpPr txBox="1">
            <a:spLocks/>
          </p:cNvSpPr>
          <p:nvPr/>
        </p:nvSpPr>
        <p:spPr bwMode="auto">
          <a:xfrm>
            <a:off x="2100263" y="1341438"/>
            <a:ext cx="4470400"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300">
                <a:solidFill>
                  <a:schemeClr val="tx1"/>
                </a:solidFill>
                <a:latin typeface="Arial" panose="020B0604020202020204" pitchFamily="34" charset="0"/>
                <a:cs typeface="Arial" panose="020B0604020202020204" pitchFamily="34" charset="0"/>
              </a:defRPr>
            </a:lvl1pPr>
            <a:lvl2pPr marL="800100" indent="-34290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20000"/>
              </a:spcBef>
              <a:spcAft>
                <a:spcPct val="20000"/>
              </a:spcAft>
              <a:buFontTx/>
              <a:buChar char="•"/>
            </a:pPr>
            <a:r>
              <a:rPr lang="en-US" altLang="en-US" sz="2400" dirty="0">
                <a:cs typeface="Times New Roman" panose="02020603050405020304" pitchFamily="18" charset="0"/>
              </a:rPr>
              <a:t>Unicode: newer code (32 bits per character is common); universal coding standard designed to represent text-based data written in any ancient or modern language</a:t>
            </a:r>
          </a:p>
          <a:p>
            <a:pPr lvl="1" eaLnBrk="1" hangingPunct="1">
              <a:lnSpc>
                <a:spcPct val="90000"/>
              </a:lnSpc>
              <a:spcBef>
                <a:spcPct val="20000"/>
              </a:spcBef>
              <a:spcAft>
                <a:spcPct val="20000"/>
              </a:spcAft>
              <a:buFontTx/>
              <a:buChar char="•"/>
            </a:pPr>
            <a:r>
              <a:rPr lang="en-US" altLang="en-US" sz="2400" dirty="0">
                <a:cs typeface="Times New Roman" panose="02020603050405020304" pitchFamily="18" charset="0"/>
              </a:rPr>
              <a:t>Replacing ASCII as the primary text-coding system</a:t>
            </a:r>
            <a:endParaRPr lang="en-US" altLang="en-US" sz="2400" dirty="0"/>
          </a:p>
        </p:txBody>
      </p:sp>
      <p:pic>
        <p:nvPicPr>
          <p:cNvPr id="11269" name="Picture 2">
            <a:extLst>
              <a:ext uri="{FF2B5EF4-FFF2-40B4-BE49-F238E27FC236}">
                <a16:creationId xmlns:a16="http://schemas.microsoft.com/office/drawing/2014/main" id="{EE15FEFA-81FE-4A79-E3B4-D98296E60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939" y="1639889"/>
            <a:ext cx="3462337" cy="4556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1">
            <a:extLst>
              <a:ext uri="{FF2B5EF4-FFF2-40B4-BE49-F238E27FC236}">
                <a16:creationId xmlns:a16="http://schemas.microsoft.com/office/drawing/2014/main" id="{54556EE5-9451-2349-CA67-6008799EC08F}"/>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9ACEB34F-BBA4-4E12-990B-6C2CEE5E71E6}" type="slidenum">
              <a:rPr lang="en-US" altLang="en-US" sz="1200">
                <a:solidFill>
                  <a:schemeClr val="bg1"/>
                </a:solidFill>
              </a:rPr>
              <a:pPr algn="r" eaLnBrk="1" hangingPunct="1"/>
              <a:t>8</a:t>
            </a:fld>
            <a:endParaRPr lang="en-US" altLang="en-US" sz="1200">
              <a:solidFill>
                <a:schemeClr val="bg1"/>
              </a:solidFill>
            </a:endParaRPr>
          </a:p>
        </p:txBody>
      </p:sp>
      <p:sp>
        <p:nvSpPr>
          <p:cNvPr id="12291" name="Title 1">
            <a:extLst>
              <a:ext uri="{FF2B5EF4-FFF2-40B4-BE49-F238E27FC236}">
                <a16:creationId xmlns:a16="http://schemas.microsoft.com/office/drawing/2014/main" id="{AA9C7A57-BADC-105C-91FB-93BD2CC3D8E5}"/>
              </a:ext>
            </a:extLst>
          </p:cNvPr>
          <p:cNvSpPr>
            <a:spLocks noGrp="1"/>
          </p:cNvSpPr>
          <p:nvPr>
            <p:ph type="title" idx="4294967295"/>
          </p:nvPr>
        </p:nvSpPr>
        <p:spPr>
          <a:xfrm>
            <a:off x="2315162" y="220662"/>
            <a:ext cx="7885113" cy="1016000"/>
          </a:xfrm>
        </p:spPr>
        <p:txBody>
          <a:bodyPr anchor="b"/>
          <a:lstStyle/>
          <a:p>
            <a:pPr eaLnBrk="1" hangingPunct="1"/>
            <a:r>
              <a:rPr lang="en-US" altLang="en-US" sz="2800" dirty="0"/>
              <a:t>Coding Systems for Other </a:t>
            </a:r>
            <a:br>
              <a:rPr lang="en-US" altLang="en-US" sz="2800" dirty="0"/>
            </a:br>
            <a:r>
              <a:rPr lang="en-US" altLang="en-US" sz="2800" dirty="0"/>
              <a:t>Types of Data</a:t>
            </a:r>
          </a:p>
        </p:txBody>
      </p:sp>
      <p:sp>
        <p:nvSpPr>
          <p:cNvPr id="39939" name="Content Placeholder 2">
            <a:extLst>
              <a:ext uri="{FF2B5EF4-FFF2-40B4-BE49-F238E27FC236}">
                <a16:creationId xmlns:a16="http://schemas.microsoft.com/office/drawing/2014/main" id="{6786C056-EC8A-443D-73EE-5369C6813FAE}"/>
              </a:ext>
            </a:extLst>
          </p:cNvPr>
          <p:cNvSpPr>
            <a:spLocks noGrp="1"/>
          </p:cNvSpPr>
          <p:nvPr>
            <p:ph idx="4294967295"/>
          </p:nvPr>
        </p:nvSpPr>
        <p:spPr>
          <a:xfrm>
            <a:off x="2020889" y="1371600"/>
            <a:ext cx="3760787" cy="5005388"/>
          </a:xfrm>
        </p:spPr>
        <p:txBody>
          <a:bodyPr/>
          <a:lstStyle/>
          <a:p>
            <a:pPr>
              <a:spcBef>
                <a:spcPts val="500"/>
              </a:spcBef>
            </a:pPr>
            <a:r>
              <a:rPr lang="en-US" altLang="en-US"/>
              <a:t>Graphics (still images such as photos or drawings)</a:t>
            </a:r>
          </a:p>
          <a:p>
            <a:pPr lvl="1">
              <a:spcBef>
                <a:spcPts val="500"/>
              </a:spcBef>
            </a:pPr>
            <a:r>
              <a:rPr lang="en-US" altLang="en-US"/>
              <a:t>Bitmapped images: A variety of bit depths are possible (4, 8, 24 bits)</a:t>
            </a:r>
          </a:p>
          <a:p>
            <a:pPr lvl="2">
              <a:spcBef>
                <a:spcPts val="500"/>
              </a:spcBef>
            </a:pPr>
            <a:r>
              <a:rPr lang="en-US" altLang="en-US"/>
              <a:t>More bits = more colors</a:t>
            </a:r>
          </a:p>
          <a:p>
            <a:pPr eaLnBrk="1" hangingPunct="1">
              <a:lnSpc>
                <a:spcPct val="85000"/>
              </a:lnSpc>
              <a:spcBef>
                <a:spcPct val="5000"/>
              </a:spcBef>
              <a:spcAft>
                <a:spcPct val="5000"/>
              </a:spcAft>
            </a:pPr>
            <a:endParaRPr lang="en-US" altLang="en-US"/>
          </a:p>
          <a:p>
            <a:pPr lvl="1" eaLnBrk="1" hangingPunct="1">
              <a:lnSpc>
                <a:spcPct val="85000"/>
              </a:lnSpc>
              <a:spcBef>
                <a:spcPct val="5000"/>
              </a:spcBef>
              <a:spcAft>
                <a:spcPct val="5000"/>
              </a:spcAft>
            </a:pPr>
            <a:endParaRPr lang="en-US" altLang="en-US"/>
          </a:p>
        </p:txBody>
      </p:sp>
      <p:pic>
        <p:nvPicPr>
          <p:cNvPr id="7" name="Picture 6" descr="Fig2_6.jpg">
            <a:extLst>
              <a:ext uri="{FF2B5EF4-FFF2-40B4-BE49-F238E27FC236}">
                <a16:creationId xmlns:a16="http://schemas.microsoft.com/office/drawing/2014/main" id="{591D18CF-8D8B-58C1-386F-2330515684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9213" y="1463675"/>
            <a:ext cx="4114800" cy="4737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1">
            <a:extLst>
              <a:ext uri="{FF2B5EF4-FFF2-40B4-BE49-F238E27FC236}">
                <a16:creationId xmlns:a16="http://schemas.microsoft.com/office/drawing/2014/main" id="{E29068E3-3CE8-73D8-EFA5-6BD258CF1B17}"/>
              </a:ext>
            </a:extLst>
          </p:cNvPr>
          <p:cNvSpPr>
            <a:spLocks noGrp="1" noChangeArrowheads="1"/>
          </p:cNvSpPr>
          <p:nvPr>
            <p:ph type="sldNum" sz="quarter" idx="4294967295"/>
          </p:nvPr>
        </p:nvSpPr>
        <p:spPr bwMode="auto">
          <a:xfrm>
            <a:off x="865505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300">
                <a:solidFill>
                  <a:schemeClr val="tx1"/>
                </a:solidFill>
                <a:latin typeface="Arial" panose="020B0604020202020204" pitchFamily="34" charset="0"/>
                <a:cs typeface="Arial" panose="020B0604020202020204" pitchFamily="34" charset="0"/>
              </a:defRPr>
            </a:lvl1pPr>
            <a:lvl2pPr marL="742950" indent="-285750" eaLnBrk="0" hangingPunct="0">
              <a:defRPr sz="2300">
                <a:solidFill>
                  <a:schemeClr val="tx1"/>
                </a:solidFill>
                <a:latin typeface="Arial" panose="020B0604020202020204" pitchFamily="34" charset="0"/>
                <a:cs typeface="Arial" panose="020B0604020202020204" pitchFamily="34" charset="0"/>
              </a:defRPr>
            </a:lvl2pPr>
            <a:lvl3pPr marL="1143000" indent="-228600" eaLnBrk="0" hangingPunct="0">
              <a:defRPr sz="2300">
                <a:solidFill>
                  <a:schemeClr val="tx1"/>
                </a:solidFill>
                <a:latin typeface="Arial" panose="020B0604020202020204" pitchFamily="34" charset="0"/>
                <a:cs typeface="Arial" panose="020B0604020202020204" pitchFamily="34" charset="0"/>
              </a:defRPr>
            </a:lvl3pPr>
            <a:lvl4pPr marL="1600200" indent="-228600" eaLnBrk="0" hangingPunct="0">
              <a:defRPr sz="2300">
                <a:solidFill>
                  <a:schemeClr val="tx1"/>
                </a:solidFill>
                <a:latin typeface="Arial" panose="020B0604020202020204" pitchFamily="34" charset="0"/>
                <a:cs typeface="Arial" panose="020B0604020202020204" pitchFamily="34" charset="0"/>
              </a:defRPr>
            </a:lvl4pPr>
            <a:lvl5pPr marL="2057400" indent="-228600" eaLnBrk="0" hangingPunct="0">
              <a:defRPr sz="2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300">
                <a:solidFill>
                  <a:schemeClr val="tx1"/>
                </a:solidFill>
                <a:latin typeface="Arial" panose="020B0604020202020204" pitchFamily="34" charset="0"/>
                <a:cs typeface="Arial" panose="020B0604020202020204" pitchFamily="34" charset="0"/>
              </a:defRPr>
            </a:lvl9pPr>
          </a:lstStyle>
          <a:p>
            <a:pPr algn="r" eaLnBrk="1" hangingPunct="1"/>
            <a:fld id="{EE980939-AC70-472D-9819-9F9562C5186D}" type="slidenum">
              <a:rPr lang="en-US" altLang="en-US" sz="1200">
                <a:solidFill>
                  <a:schemeClr val="bg1"/>
                </a:solidFill>
              </a:rPr>
              <a:pPr algn="r" eaLnBrk="1" hangingPunct="1"/>
              <a:t>9</a:t>
            </a:fld>
            <a:endParaRPr lang="en-US" altLang="en-US" sz="1200">
              <a:solidFill>
                <a:schemeClr val="bg1"/>
              </a:solidFill>
            </a:endParaRPr>
          </a:p>
        </p:txBody>
      </p:sp>
      <p:sp>
        <p:nvSpPr>
          <p:cNvPr id="13315" name="Title 1">
            <a:extLst>
              <a:ext uri="{FF2B5EF4-FFF2-40B4-BE49-F238E27FC236}">
                <a16:creationId xmlns:a16="http://schemas.microsoft.com/office/drawing/2014/main" id="{12595365-1DB1-4FCC-B2D7-F52D6CDA00B6}"/>
              </a:ext>
            </a:extLst>
          </p:cNvPr>
          <p:cNvSpPr>
            <a:spLocks noGrp="1"/>
          </p:cNvSpPr>
          <p:nvPr>
            <p:ph type="title" idx="4294967295"/>
          </p:nvPr>
        </p:nvSpPr>
        <p:spPr>
          <a:xfrm>
            <a:off x="2236264" y="365819"/>
            <a:ext cx="7885112" cy="836612"/>
          </a:xfrm>
        </p:spPr>
        <p:txBody>
          <a:bodyPr anchor="b">
            <a:normAutofit fontScale="90000"/>
          </a:bodyPr>
          <a:lstStyle/>
          <a:p>
            <a:pPr eaLnBrk="1" hangingPunct="1"/>
            <a:r>
              <a:rPr lang="en-US" altLang="en-US" sz="2800" dirty="0"/>
              <a:t>Coding Systems for Other </a:t>
            </a:r>
            <a:br>
              <a:rPr lang="en-US" altLang="en-US" sz="2800" dirty="0"/>
            </a:br>
            <a:r>
              <a:rPr lang="en-US" altLang="en-US" sz="2800" dirty="0"/>
              <a:t>Types of Data</a:t>
            </a:r>
          </a:p>
        </p:txBody>
      </p:sp>
      <p:sp>
        <p:nvSpPr>
          <p:cNvPr id="43011" name="Content Placeholder 2">
            <a:extLst>
              <a:ext uri="{FF2B5EF4-FFF2-40B4-BE49-F238E27FC236}">
                <a16:creationId xmlns:a16="http://schemas.microsoft.com/office/drawing/2014/main" id="{24091076-4E6F-F2EB-3F6E-FB5534A97431}"/>
              </a:ext>
            </a:extLst>
          </p:cNvPr>
          <p:cNvSpPr>
            <a:spLocks noGrp="1"/>
          </p:cNvSpPr>
          <p:nvPr>
            <p:ph idx="4294967295"/>
          </p:nvPr>
        </p:nvSpPr>
        <p:spPr>
          <a:xfrm>
            <a:off x="1378222" y="1669165"/>
            <a:ext cx="9601196" cy="3318936"/>
          </a:xfrm>
        </p:spPr>
        <p:txBody>
          <a:bodyPr/>
          <a:lstStyle/>
          <a:p>
            <a:pPr eaLnBrk="1" hangingPunct="1">
              <a:lnSpc>
                <a:spcPct val="90000"/>
              </a:lnSpc>
              <a:spcAft>
                <a:spcPct val="20000"/>
              </a:spcAft>
            </a:pPr>
            <a:r>
              <a:rPr lang="en-US" altLang="en-US" dirty="0"/>
              <a:t>Audio data: Must be in digital form in order to be stored on or processed by a computer</a:t>
            </a:r>
          </a:p>
          <a:p>
            <a:pPr lvl="1" eaLnBrk="1" hangingPunct="1">
              <a:lnSpc>
                <a:spcPct val="90000"/>
              </a:lnSpc>
              <a:spcAft>
                <a:spcPct val="20000"/>
              </a:spcAft>
            </a:pPr>
            <a:r>
              <a:rPr lang="en-US" altLang="en-US" dirty="0"/>
              <a:t>Often compressed when sent over the Internet</a:t>
            </a:r>
          </a:p>
          <a:p>
            <a:pPr lvl="2" eaLnBrk="1" hangingPunct="1">
              <a:lnSpc>
                <a:spcPct val="90000"/>
              </a:lnSpc>
              <a:spcAft>
                <a:spcPct val="20000"/>
              </a:spcAft>
            </a:pPr>
            <a:r>
              <a:rPr lang="en-US" altLang="en-US" dirty="0"/>
              <a:t>MP3 files</a:t>
            </a:r>
          </a:p>
          <a:p>
            <a:pPr eaLnBrk="1" hangingPunct="1">
              <a:lnSpc>
                <a:spcPct val="90000"/>
              </a:lnSpc>
              <a:spcAft>
                <a:spcPct val="20000"/>
              </a:spcAft>
            </a:pPr>
            <a:r>
              <a:rPr lang="en-US" altLang="en-US" dirty="0"/>
              <a:t>Video data: Displayed using a collection of frames, each frame contains a still image</a:t>
            </a:r>
          </a:p>
          <a:p>
            <a:pPr lvl="1" eaLnBrk="1" hangingPunct="1">
              <a:lnSpc>
                <a:spcPct val="90000"/>
              </a:lnSpc>
              <a:spcAft>
                <a:spcPct val="20000"/>
              </a:spcAft>
            </a:pPr>
            <a:r>
              <a:rPr lang="en-US" altLang="en-US" dirty="0"/>
              <a:t>Amount of data can be substantial, but can be compressed</a:t>
            </a:r>
          </a:p>
          <a:p>
            <a:pPr lvl="2" eaLnBrk="1" hangingPunct="1">
              <a:lnSpc>
                <a:spcPct val="90000"/>
              </a:lnSpc>
              <a:spcAft>
                <a:spcPct val="20000"/>
              </a:spcAft>
            </a:pPr>
            <a:endParaRPr lang="en-US"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heme1" id="{68573B0A-DF57-4F1A-892F-18E024F08940}" vid="{994D90C1-E215-4D99-ABAA-4D6C5F1539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847</TotalTime>
  <Words>1910</Words>
  <Application>Microsoft Office PowerPoint</Application>
  <PresentationFormat>Widescreen</PresentationFormat>
  <Paragraphs>204</Paragraphs>
  <Slides>37</Slides>
  <Notes>33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Garamond</vt:lpstr>
      <vt:lpstr>Theme1</vt:lpstr>
      <vt:lpstr>The System Unit: Processing and Memory</vt:lpstr>
      <vt:lpstr>Data and Program Representation</vt:lpstr>
      <vt:lpstr>Digital Data Representation</vt:lpstr>
      <vt:lpstr>The Binary Numbering System</vt:lpstr>
      <vt:lpstr>The Binary Numbering System</vt:lpstr>
      <vt:lpstr>Coding Systems for Text-Based Data</vt:lpstr>
      <vt:lpstr>Coding Systems for Text-Based Data</vt:lpstr>
      <vt:lpstr>Coding Systems for Other  Types of Data</vt:lpstr>
      <vt:lpstr>Coding Systems for Other  Types of Data</vt:lpstr>
      <vt:lpstr>Representing Programs: Machine Language</vt:lpstr>
      <vt:lpstr>Inside the System Unit</vt:lpstr>
      <vt:lpstr>Inside the System Unit</vt:lpstr>
      <vt:lpstr>PowerPoint Presentation</vt:lpstr>
      <vt:lpstr>The Motherboard</vt:lpstr>
      <vt:lpstr>The CPU</vt:lpstr>
      <vt:lpstr>The CPU</vt:lpstr>
      <vt:lpstr>The CPU</vt:lpstr>
      <vt:lpstr>Processing Speed</vt:lpstr>
      <vt:lpstr>Cache Memory</vt:lpstr>
      <vt:lpstr>Bus Width, Bus Speed, and Bandwidth</vt:lpstr>
      <vt:lpstr>Memory</vt:lpstr>
      <vt:lpstr>Memory</vt:lpstr>
      <vt:lpstr>Memory</vt:lpstr>
      <vt:lpstr>Fans and  Other Cooling Components</vt:lpstr>
      <vt:lpstr>Fans, Heat Sinks, and  Other Cooling Components</vt:lpstr>
      <vt:lpstr>Expansion Slots, Expansion Cards, and ExpressCards</vt:lpstr>
      <vt:lpstr>Buses</vt:lpstr>
      <vt:lpstr>Buses</vt:lpstr>
      <vt:lpstr>Ports and Connectors</vt:lpstr>
      <vt:lpstr>Ports and Connectors</vt:lpstr>
      <vt:lpstr>How the CPU Works</vt:lpstr>
      <vt:lpstr>Typical CPU Components </vt:lpstr>
      <vt:lpstr>Typical CPU Components </vt:lpstr>
      <vt:lpstr>The System Clock and the Machine Cycle </vt:lpstr>
      <vt:lpstr>The System Clock and the Machine Cycle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System Unit: Processing and Memory</dc:title>
  <dc:creator>Asus</dc:creator>
  <cp:lastModifiedBy>Asus</cp:lastModifiedBy>
  <cp:revision>28</cp:revision>
  <dcterms:created xsi:type="dcterms:W3CDTF">2022-10-08T10:18:31Z</dcterms:created>
  <dcterms:modified xsi:type="dcterms:W3CDTF">2022-10-16T11:46:51Z</dcterms:modified>
</cp:coreProperties>
</file>